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a" ContentType="audio/x-ms-wma"/>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tags/tag20.xml" ContentType="application/vnd.openxmlformats-officedocument.presentationml.tags+xml"/>
  <Override PartName="/ppt/notesSlides/notesSlide28.xml" ContentType="application/vnd.openxmlformats-officedocument.presentationml.notesSlide+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notesSlides/notesSlide30.xml" ContentType="application/vnd.openxmlformats-officedocument.presentationml.notesSlide+xml"/>
  <Override PartName="/ppt/tags/tag23.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34.xml" ContentType="application/vnd.openxmlformats-officedocument.presentationml.notesSlide+xml"/>
  <Override PartName="/ppt/tags/tag27.xml" ContentType="application/vnd.openxmlformats-officedocument.presentationml.tags+xml"/>
  <Override PartName="/ppt/notesSlides/notesSlide35.xml" ContentType="application/vnd.openxmlformats-officedocument.presentationml.notesSlide+xml"/>
  <Override PartName="/ppt/tags/tag28.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9.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0.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1.xml" ContentType="application/vnd.openxmlformats-officedocument.presentationml.tags+xml"/>
  <Override PartName="/ppt/notesSlides/notesSlide42.xml" ContentType="application/vnd.openxmlformats-officedocument.presentationml.notesSlide+xml"/>
  <Override PartName="/ppt/tags/tag32.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33.xml" ContentType="application/vnd.openxmlformats-officedocument.presentationml.tags+xml"/>
  <Override PartName="/ppt/notesSlides/notesSlide45.xml" ContentType="application/vnd.openxmlformats-officedocument.presentationml.notesSlide+xml"/>
  <Override PartName="/ppt/tags/tag34.xml" ContentType="application/vnd.openxmlformats-officedocument.presentationml.tags+xml"/>
  <Override PartName="/ppt/notesSlides/notesSlide46.xml" ContentType="application/vnd.openxmlformats-officedocument.presentationml.notesSlide+xml"/>
  <Override PartName="/ppt/tags/tag35.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51"/>
  </p:notesMasterIdLst>
  <p:handoutMasterIdLst>
    <p:handoutMasterId r:id="rId52"/>
  </p:handoutMasterIdLst>
  <p:sldIdLst>
    <p:sldId id="491" r:id="rId2"/>
    <p:sldId id="493" r:id="rId3"/>
    <p:sldId id="494" r:id="rId4"/>
    <p:sldId id="495" r:id="rId5"/>
    <p:sldId id="496" r:id="rId6"/>
    <p:sldId id="497" r:id="rId7"/>
    <p:sldId id="498" r:id="rId8"/>
    <p:sldId id="499" r:id="rId9"/>
    <p:sldId id="500" r:id="rId10"/>
    <p:sldId id="502" r:id="rId11"/>
    <p:sldId id="539" r:id="rId12"/>
    <p:sldId id="501" r:id="rId13"/>
    <p:sldId id="503" r:id="rId14"/>
    <p:sldId id="504" r:id="rId15"/>
    <p:sldId id="505" r:id="rId16"/>
    <p:sldId id="506" r:id="rId17"/>
    <p:sldId id="507" r:id="rId18"/>
    <p:sldId id="508" r:id="rId19"/>
    <p:sldId id="509" r:id="rId20"/>
    <p:sldId id="510" r:id="rId21"/>
    <p:sldId id="511" r:id="rId22"/>
    <p:sldId id="512" r:id="rId23"/>
    <p:sldId id="513" r:id="rId24"/>
    <p:sldId id="514" r:id="rId25"/>
    <p:sldId id="515" r:id="rId26"/>
    <p:sldId id="516" r:id="rId27"/>
    <p:sldId id="517" r:id="rId28"/>
    <p:sldId id="518" r:id="rId29"/>
    <p:sldId id="527" r:id="rId30"/>
    <p:sldId id="519" r:id="rId31"/>
    <p:sldId id="528" r:id="rId32"/>
    <p:sldId id="520" r:id="rId33"/>
    <p:sldId id="521" r:id="rId34"/>
    <p:sldId id="529" r:id="rId35"/>
    <p:sldId id="522" r:id="rId36"/>
    <p:sldId id="523" r:id="rId37"/>
    <p:sldId id="524" r:id="rId38"/>
    <p:sldId id="526" r:id="rId39"/>
    <p:sldId id="530" r:id="rId40"/>
    <p:sldId id="531" r:id="rId41"/>
    <p:sldId id="525" r:id="rId42"/>
    <p:sldId id="532" r:id="rId43"/>
    <p:sldId id="533" r:id="rId44"/>
    <p:sldId id="534" r:id="rId45"/>
    <p:sldId id="535" r:id="rId46"/>
    <p:sldId id="536" r:id="rId47"/>
    <p:sldId id="538" r:id="rId48"/>
    <p:sldId id="462" r:id="rId49"/>
    <p:sldId id="473" r:id="rId5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77933C"/>
    <a:srgbClr val="4F6228"/>
    <a:srgbClr val="390BFB"/>
    <a:srgbClr val="0033CC"/>
    <a:srgbClr val="151553"/>
    <a:srgbClr val="101040"/>
    <a:srgbClr val="0070C0"/>
    <a:srgbClr val="9B9B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8" autoAdjust="0"/>
    <p:restoredTop sz="73180" autoAdjust="0"/>
  </p:normalViewPr>
  <p:slideViewPr>
    <p:cSldViewPr>
      <p:cViewPr>
        <p:scale>
          <a:sx n="150" d="100"/>
          <a:sy n="150" d="100"/>
        </p:scale>
        <p:origin x="240" y="13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627"/>
          </a:xfrm>
          <a:prstGeom prst="rect">
            <a:avLst/>
          </a:prstGeom>
        </p:spPr>
        <p:txBody>
          <a:bodyPr vert="horz" lIns="95034" tIns="47517" rIns="95034" bIns="47517" rtlCol="0"/>
          <a:lstStyle>
            <a:lvl1pPr algn="r">
              <a:defRPr sz="1200"/>
            </a:lvl1pPr>
          </a:lstStyle>
          <a:p>
            <a:fld id="{79E7B58C-ED4B-49CC-ACF9-09ED57345F19}" type="datetimeFigureOut">
              <a:rPr lang="en-US" smtClean="0"/>
              <a:pPr/>
              <a:t>5/17/2015</a:t>
            </a:fld>
            <a:endParaRPr lang="en-US"/>
          </a:p>
        </p:txBody>
      </p:sp>
      <p:sp>
        <p:nvSpPr>
          <p:cNvPr id="4" name="Footer Placeholder 3"/>
          <p:cNvSpPr>
            <a:spLocks noGrp="1"/>
          </p:cNvSpPr>
          <p:nvPr>
            <p:ph type="ftr" sz="quarter" idx="2"/>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8956"/>
            <a:ext cx="3169920" cy="480626"/>
          </a:xfrm>
          <a:prstGeom prst="rect">
            <a:avLst/>
          </a:prstGeom>
        </p:spPr>
        <p:txBody>
          <a:bodyPr vert="horz" lIns="95034" tIns="47517" rIns="95034" bIns="47517" rtlCol="0" anchor="b"/>
          <a:lstStyle>
            <a:lvl1pPr algn="r">
              <a:defRPr sz="1200"/>
            </a:lvl1pPr>
          </a:lstStyle>
          <a:p>
            <a:fld id="{975BEE09-5217-4A57-9B2A-DCCB4F0CD4E5}" type="slidenum">
              <a:rPr lang="en-US" smtClean="0"/>
              <a:pPr/>
              <a:t>‹#›</a:t>
            </a:fld>
            <a:endParaRPr lang="en-US"/>
          </a:p>
        </p:txBody>
      </p:sp>
    </p:spTree>
    <p:extLst>
      <p:ext uri="{BB962C8B-B14F-4D97-AF65-F5344CB8AC3E}">
        <p14:creationId xmlns:p14="http://schemas.microsoft.com/office/powerpoint/2010/main" val="350581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idx="1"/>
          </p:nvPr>
        </p:nvSpPr>
        <p:spPr>
          <a:xfrm>
            <a:off x="4143587" y="0"/>
            <a:ext cx="3169920" cy="480627"/>
          </a:xfrm>
          <a:prstGeom prst="rect">
            <a:avLst/>
          </a:prstGeom>
        </p:spPr>
        <p:txBody>
          <a:bodyPr vert="horz" lIns="95034" tIns="47517" rIns="95034" bIns="47517" rtlCol="0"/>
          <a:lstStyle>
            <a:lvl1pPr algn="r">
              <a:defRPr sz="1200"/>
            </a:lvl1pPr>
          </a:lstStyle>
          <a:p>
            <a:fld id="{FF3187B8-9621-482E-BCA9-88E01E1E5FBF}" type="datetimeFigureOut">
              <a:rPr lang="en-US" smtClean="0"/>
              <a:pPr/>
              <a:t>5/17/2015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034" tIns="47517" rIns="95034" bIns="47517" rtlCol="0" anchor="ctr"/>
          <a:lstStyle/>
          <a:p>
            <a:endParaRPr lang="en-US"/>
          </a:p>
        </p:txBody>
      </p:sp>
      <p:sp>
        <p:nvSpPr>
          <p:cNvPr id="5" name="Notes Placeholder 4"/>
          <p:cNvSpPr>
            <a:spLocks noGrp="1"/>
          </p:cNvSpPr>
          <p:nvPr>
            <p:ph type="body" sz="quarter" idx="3"/>
          </p:nvPr>
        </p:nvSpPr>
        <p:spPr>
          <a:xfrm>
            <a:off x="731520" y="4560287"/>
            <a:ext cx="5852160" cy="4320783"/>
          </a:xfrm>
          <a:prstGeom prst="rect">
            <a:avLst/>
          </a:prstGeom>
        </p:spPr>
        <p:txBody>
          <a:bodyPr vert="horz" lIns="95034" tIns="47517" rIns="95034" bIns="475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8956"/>
            <a:ext cx="3169920" cy="480626"/>
          </a:xfrm>
          <a:prstGeom prst="rect">
            <a:avLst/>
          </a:prstGeom>
        </p:spPr>
        <p:txBody>
          <a:bodyPr vert="horz" lIns="95034" tIns="47517" rIns="95034" bIns="47517" rtlCol="0" anchor="b"/>
          <a:lstStyle>
            <a:lvl1pPr algn="r">
              <a:defRPr sz="1200"/>
            </a:lvl1pPr>
          </a:lstStyle>
          <a:p>
            <a:fld id="{4C6C7587-F06F-42F1-B5D5-61C2089C57F2}" type="slidenum">
              <a:rPr lang="en-US" smtClean="0"/>
              <a:pPr/>
              <a:t>‹#›</a:t>
            </a:fld>
            <a:endParaRPr lang="en-US"/>
          </a:p>
        </p:txBody>
      </p:sp>
    </p:spTree>
    <p:extLst>
      <p:ext uri="{BB962C8B-B14F-4D97-AF65-F5344CB8AC3E}">
        <p14:creationId xmlns:p14="http://schemas.microsoft.com/office/powerpoint/2010/main" val="11707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Statewide results for the spring 2014 mathematics SOL tests have been analyzed to determine specific content that may have challenged students.  In order to support preparation of students for the Algebra II test, this PowerPoint presentation has been developed to provide examples of SOL content identified by this analysis.  It should be noted that these items are not SOL test questions and are not meant to mimic SOL test questions. Instead, they are intended to provide mathematics educators with further insight into the concepts that challenged students statewide.  </a:t>
            </a:r>
          </a:p>
          <a:p>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is important to keep the content of this statewide analysis in perspective. The information provided here should be used as </a:t>
            </a:r>
            <a:r>
              <a:rPr lang="en-US" sz="1200" kern="1200" dirty="0" smtClean="0">
                <a:solidFill>
                  <a:schemeClr val="tx1"/>
                </a:solidFill>
                <a:latin typeface="+mn-lt"/>
                <a:ea typeface="+mn-ea"/>
                <a:cs typeface="+mn-cs"/>
              </a:rPr>
              <a:t>supplemental information.  I</a:t>
            </a:r>
            <a:r>
              <a:rPr lang="en-US" sz="1200" kern="1200" baseline="0" dirty="0" smtClean="0">
                <a:solidFill>
                  <a:schemeClr val="tx1"/>
                </a:solidFill>
                <a:latin typeface="+mn-lt"/>
                <a:ea typeface="+mn-ea"/>
                <a:cs typeface="+mn-cs"/>
              </a:rPr>
              <a:t>nstructional focus should remain on the standards as a whole, with school or division level data being used as the focal guiding resource to help improve instruction.  </a:t>
            </a:r>
            <a:endParaRPr lang="en-US" sz="1200" kern="1200" dirty="0" smtClean="0">
              <a:solidFill>
                <a:schemeClr val="tx1"/>
              </a:solidFill>
              <a:latin typeface="+mn-lt"/>
              <a:ea typeface="+mn-ea"/>
              <a:cs typeface="+mn-cs"/>
            </a:endParaRPr>
          </a:p>
          <a:p>
            <a:endParaRPr lang="en-US" sz="10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SOL A2.3,</a:t>
            </a:r>
            <a:r>
              <a:rPr lang="en-US" baseline="0" dirty="0" smtClean="0"/>
              <a:t> students need additional practice performing operations on complex numbers involving radicals.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students multiplied the two radicands without first removing the complex unit.  Another common error for students was not recognizing </a:t>
            </a:r>
            <a:r>
              <a:rPr lang="en-US" i="1" baseline="0" dirty="0" smtClean="0">
                <a:latin typeface="Times New Roman" pitchFamily="18" charset="0"/>
                <a:cs typeface="Times New Roman" pitchFamily="18" charset="0"/>
              </a:rPr>
              <a:t> i </a:t>
            </a:r>
            <a:r>
              <a:rPr lang="en-US" baseline="0" dirty="0" smtClean="0"/>
              <a:t>squared as being equivalent to negative one.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 example and answer are provided on the screen.  </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a:t>
            </a:r>
            <a:r>
              <a:rPr lang="en-US" baseline="0" dirty="0" smtClean="0"/>
              <a:t> more examples and answers for SOL AII.3 are provided on the screen.   In example </a:t>
            </a:r>
            <a:r>
              <a:rPr lang="en-US" i="1" baseline="0" dirty="0" smtClean="0"/>
              <a:t>a</a:t>
            </a:r>
            <a:r>
              <a:rPr lang="en-US" baseline="0" dirty="0" smtClean="0"/>
              <a:t>, the square root of 18 does not have an imaginary unit, but the square root of negative 50 does.  When simplifying the expression, some students may write 15</a:t>
            </a:r>
            <a:r>
              <a:rPr lang="en-US" i="1" baseline="0" dirty="0" smtClean="0"/>
              <a:t>i </a:t>
            </a:r>
            <a:r>
              <a:rPr lang="en-US" baseline="0" dirty="0" smtClean="0"/>
              <a:t>(</a:t>
            </a:r>
            <a:r>
              <a:rPr lang="en-US" baseline="0" dirty="0" err="1" smtClean="0"/>
              <a:t>sqrt</a:t>
            </a:r>
            <a:r>
              <a:rPr lang="en-US" baseline="0" dirty="0" smtClean="0"/>
              <a:t> 2) as the answer rather than the correct answer of 30</a:t>
            </a:r>
            <a:r>
              <a:rPr lang="en-US" i="1" baseline="0" dirty="0" smtClean="0"/>
              <a:t>i.</a:t>
            </a:r>
          </a:p>
          <a:p>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In example </a:t>
            </a:r>
            <a:r>
              <a:rPr lang="en-US" i="1" baseline="0" dirty="0" smtClean="0"/>
              <a:t>b, </a:t>
            </a:r>
            <a:r>
              <a:rPr lang="en-US" i="0" baseline="0" dirty="0" smtClean="0"/>
              <a:t>the same errors as noted on the previous slide are made by some students; they may </a:t>
            </a:r>
            <a:r>
              <a:rPr lang="en-US" baseline="0" dirty="0" smtClean="0"/>
              <a:t>multiply the two radicands without first removing the complex unit and/or not recognize</a:t>
            </a:r>
            <a:r>
              <a:rPr lang="en-US" i="1" baseline="0" dirty="0" smtClean="0">
                <a:latin typeface="Times New Roman" pitchFamily="18" charset="0"/>
                <a:cs typeface="Times New Roman" pitchFamily="18" charset="0"/>
              </a:rPr>
              <a:t> </a:t>
            </a:r>
            <a:r>
              <a:rPr lang="en-US" i="1" baseline="0" dirty="0" err="1" smtClean="0">
                <a:latin typeface="Times New Roman" pitchFamily="18" charset="0"/>
                <a:cs typeface="Times New Roman" pitchFamily="18" charset="0"/>
              </a:rPr>
              <a:t>i</a:t>
            </a:r>
            <a:r>
              <a:rPr lang="en-US" i="1" baseline="0" dirty="0" smtClean="0">
                <a:latin typeface="Times New Roman" pitchFamily="18" charset="0"/>
                <a:cs typeface="Times New Roman" pitchFamily="18" charset="0"/>
              </a:rPr>
              <a:t>  </a:t>
            </a:r>
            <a:r>
              <a:rPr lang="en-US" baseline="0" dirty="0" smtClean="0"/>
              <a:t>squared as being equivalent to negative one. </a:t>
            </a:r>
          </a:p>
          <a:p>
            <a:endParaRPr lang="en-US" i="1"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A2.3,</a:t>
            </a:r>
            <a:r>
              <a:rPr lang="en-US" baseline="0" dirty="0" smtClean="0"/>
              <a:t> students need additional practice identifying the field properties that are valid for complex numbers.</a:t>
            </a:r>
          </a:p>
          <a:p>
            <a:endParaRPr lang="en-US" baseline="0" dirty="0" smtClean="0"/>
          </a:p>
          <a:p>
            <a:r>
              <a:rPr lang="en-US" dirty="0" smtClean="0"/>
              <a:t>Students</a:t>
            </a:r>
            <a:r>
              <a:rPr lang="en-US" baseline="0" dirty="0" smtClean="0"/>
              <a:t> should be able to recognize properties when applied to complex numbers.  These problems may be presented in a variety of ways on the end of course test.  Students should be able to recognize the properties as they are used to solve equations or simplify expressions.  The example provided requires students to justify each step in simplifying an expression.  The answers that justify each step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standard being highlighted is SOL A2.4.  In particular,</a:t>
            </a:r>
            <a:r>
              <a:rPr lang="en-US" baseline="0" dirty="0" smtClean="0"/>
              <a:t> students need additional practice solving absolute value equations and inequalities algebraically and graphically; solving quadratic equations over the set of complex numbers algebraically; and solving equations containing rational algebraic expressions.</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would benefit from additional practice</a:t>
            </a:r>
            <a:r>
              <a:rPr lang="en-US" baseline="0" dirty="0" smtClean="0"/>
              <a:t> </a:t>
            </a:r>
            <a:r>
              <a:rPr lang="en-US" dirty="0" smtClean="0"/>
              <a:t>solving</a:t>
            </a:r>
            <a:r>
              <a:rPr lang="en-US" baseline="0" dirty="0" smtClean="0"/>
              <a:t> absolute value equations and inequalities both algebraically and graphically.</a:t>
            </a:r>
          </a:p>
          <a:p>
            <a:r>
              <a:rPr lang="en-US" dirty="0" smtClean="0"/>
              <a:t>Two </a:t>
            </a:r>
            <a:r>
              <a:rPr lang="en-US" baseline="0" dirty="0" smtClean="0"/>
              <a:t>examples are shown on the screen.</a:t>
            </a:r>
          </a:p>
          <a:p>
            <a:endParaRPr lang="en-US" baseline="0" dirty="0" smtClean="0"/>
          </a:p>
          <a:p>
            <a:r>
              <a:rPr lang="en-US" baseline="0" dirty="0" smtClean="0"/>
              <a:t>In example</a:t>
            </a:r>
            <a:r>
              <a:rPr lang="en-US" i="1" baseline="0" dirty="0" smtClean="0"/>
              <a:t> a</a:t>
            </a:r>
            <a:r>
              <a:rPr lang="en-US" baseline="0" dirty="0" smtClean="0"/>
              <a:t>, common mistakes include not distributing the negative and/</a:t>
            </a:r>
            <a:r>
              <a:rPr lang="en-US" strike="noStrike" baseline="0" dirty="0" smtClean="0"/>
              <a:t>or</a:t>
            </a:r>
            <a:r>
              <a:rPr lang="en-US" baseline="0" dirty="0" smtClean="0"/>
              <a:t> not reversing the inequality when dividing by a negative.  The answer is shown on the screen.</a:t>
            </a:r>
          </a:p>
          <a:p>
            <a:endParaRPr lang="en-US" baseline="0" dirty="0" smtClean="0"/>
          </a:p>
          <a:p>
            <a:r>
              <a:rPr lang="en-US" baseline="0" dirty="0" smtClean="0"/>
              <a:t>For example b, the solution is shown.  Students can select any ordered pair in the shaded region.  A common </a:t>
            </a:r>
            <a:r>
              <a:rPr lang="en-US" i="0" baseline="0" dirty="0" smtClean="0"/>
              <a:t>error is identifying  </a:t>
            </a:r>
            <a:r>
              <a:rPr lang="en-US" baseline="0" dirty="0" smtClean="0"/>
              <a:t>an ordered pair lying on the dotted line of the graph </a:t>
            </a:r>
            <a:r>
              <a:rPr lang="en-US" i="0" strike="noStrike" baseline="0" dirty="0" smtClean="0"/>
              <a:t>as</a:t>
            </a:r>
            <a:r>
              <a:rPr lang="en-US" i="1" strike="noStrike" baseline="0" dirty="0" smtClean="0"/>
              <a:t> </a:t>
            </a:r>
            <a:r>
              <a:rPr lang="en-US" baseline="0" dirty="0" smtClean="0"/>
              <a:t>a solution to the inequality.</a:t>
            </a:r>
          </a:p>
          <a:p>
            <a:endParaRPr lang="en-US"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would also benefit from extra practice finding the number of solutions that exist for an absolute value equation.  The answers to the examples are shown on the screen.</a:t>
            </a:r>
          </a:p>
          <a:p>
            <a:endParaRPr lang="en-US" baseline="0" dirty="0" smtClean="0"/>
          </a:p>
          <a:p>
            <a:r>
              <a:rPr lang="en-US" baseline="0" dirty="0" smtClean="0"/>
              <a:t>In example </a:t>
            </a:r>
            <a:r>
              <a:rPr lang="en-US" i="1" baseline="0" dirty="0" smtClean="0"/>
              <a:t>c</a:t>
            </a:r>
            <a:r>
              <a:rPr lang="en-US" baseline="0" dirty="0" smtClean="0"/>
              <a:t>, a common misconception would be for students to conclude there are two solutions rather than one unique solution.  In example </a:t>
            </a:r>
            <a:r>
              <a:rPr lang="en-US" i="1" baseline="0" dirty="0" smtClean="0"/>
              <a:t>e</a:t>
            </a:r>
            <a:r>
              <a:rPr lang="en-US" baseline="0" dirty="0" smtClean="0"/>
              <a:t>, students often conclude there are two solutions to the equation, when there are no solutions.  </a:t>
            </a:r>
          </a:p>
          <a:p>
            <a:endParaRPr lang="en-US" baseline="0" dirty="0" smtClean="0"/>
          </a:p>
          <a:p>
            <a:r>
              <a:rPr lang="en-US" baseline="0" dirty="0" smtClean="0"/>
              <a:t>As an extension to these problems, teachers could ask students to identify the values of </a:t>
            </a:r>
            <a:r>
              <a:rPr lang="en-US" i="1" baseline="0" dirty="0" smtClean="0">
                <a:latin typeface="Times New Roman" pitchFamily="18" charset="0"/>
                <a:cs typeface="Times New Roman" pitchFamily="18" charset="0"/>
              </a:rPr>
              <a:t>x</a:t>
            </a:r>
            <a:r>
              <a:rPr lang="en-US" baseline="0" dirty="0" smtClean="0"/>
              <a:t> that would satisfy each equation.</a:t>
            </a:r>
          </a:p>
          <a:p>
            <a:endParaRPr lang="en-US" baseline="0" dirty="0" smtClean="0"/>
          </a:p>
          <a:p>
            <a:r>
              <a:rPr lang="en-US" baseline="0" dirty="0" smtClean="0"/>
              <a:t>The answers to the suggested extension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would benefit from additional practice in graphing the solutions to absolute value equations and inequalities on a number line.  Two examples, and their answers, are shown on the screen.</a:t>
            </a:r>
          </a:p>
          <a:p>
            <a:endParaRPr lang="en-US" baseline="0" dirty="0" smtClean="0"/>
          </a:p>
          <a:p>
            <a:r>
              <a:rPr lang="en-US" baseline="0" dirty="0" smtClean="0"/>
              <a:t>In example</a:t>
            </a:r>
            <a:r>
              <a:rPr lang="en-US" i="1" baseline="0" dirty="0" smtClean="0"/>
              <a:t> f, </a:t>
            </a:r>
            <a:r>
              <a:rPr lang="en-US" i="0" baseline="0" dirty="0" smtClean="0"/>
              <a:t>a common error students make is to only graph 2 as the solution.  Both -14 and 2 are solutions to the equation.</a:t>
            </a:r>
          </a:p>
          <a:p>
            <a:endParaRPr lang="en-US" i="0" baseline="0" dirty="0" smtClean="0"/>
          </a:p>
          <a:p>
            <a:r>
              <a:rPr lang="en-US" i="0" baseline="0" dirty="0" smtClean="0"/>
              <a:t>In example </a:t>
            </a:r>
            <a:r>
              <a:rPr lang="en-US" i="1" baseline="0" dirty="0" smtClean="0"/>
              <a:t>g</a:t>
            </a:r>
            <a:r>
              <a:rPr lang="en-US" i="0" baseline="0" dirty="0" smtClean="0"/>
              <a:t>,  a possible error is that students may graph the solution as a union rather than an intersection.</a:t>
            </a:r>
          </a:p>
          <a:p>
            <a:endParaRPr lang="en-US" i="0"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A2.4b, students need additional</a:t>
            </a:r>
            <a:r>
              <a:rPr lang="en-US" baseline="0" dirty="0" smtClean="0"/>
              <a:t> practice solving quadratic equations over the set of complex numbers.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Students had difficulty on questions when the quadratic equation was not in standard form, the solutions had </a:t>
            </a:r>
            <a:r>
              <a:rPr lang="en-US" dirty="0" smtClean="0"/>
              <a:t>imaginary roots, and when solutions</a:t>
            </a:r>
            <a:r>
              <a:rPr lang="en-US" baseline="0" dirty="0" smtClean="0"/>
              <a:t> were listed in different formats.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Students should be familiar with multiple representations of how solutions or roots may be shown.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example </a:t>
            </a:r>
            <a:r>
              <a:rPr lang="en-US" i="1" baseline="0" dirty="0" smtClean="0"/>
              <a:t>a</a:t>
            </a:r>
            <a:r>
              <a:rPr lang="en-US" baseline="0" dirty="0" smtClean="0"/>
              <a:t>, a common mistake is factoring the expression as (3x-5)(x+1) or (3x+5)(x-1) and disregarding the sign of 5.  Another common error is using positive 2 rather than negative 2 for the value of b when using the quadratic formula.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answers to the examples are shown on the screen.</a:t>
            </a:r>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SOL A2.4c, students need additional</a:t>
            </a:r>
            <a:r>
              <a:rPr lang="en-US" baseline="0" dirty="0" smtClean="0"/>
              <a:t> practice solving equations containing rational expressions.  The answers to the examples are shown on the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the different formats for listing the solution in the examples.  Students should be familiar with depicting their answer in multiple representations.</a:t>
            </a:r>
          </a:p>
          <a:p>
            <a:endParaRPr lang="en-US" baseline="0" dirty="0" smtClean="0"/>
          </a:p>
          <a:p>
            <a:r>
              <a:rPr lang="en-US" baseline="0" dirty="0" smtClean="0"/>
              <a:t>Students frequently have difficulty correctly distributing the least common denominator. </a:t>
            </a:r>
          </a:p>
          <a:p>
            <a:endParaRPr lang="en-US"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standard being highlighted is SOL A2.5.  For this particular standard, students had difficulty solving</a:t>
            </a:r>
            <a:r>
              <a:rPr lang="en-US" baseline="0" dirty="0" smtClean="0"/>
              <a:t> nonlinear systems of equations, including linear-quadratic and quadratic-quadratic, algebraically and graphically.</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standard being highlighted is SOL A2.1.  In particular</a:t>
            </a:r>
            <a:r>
              <a:rPr lang="en-US" baseline="0" dirty="0" smtClean="0"/>
              <a:t> students need additional practice with bullets </a:t>
            </a:r>
            <a:r>
              <a:rPr lang="en-US" i="1" baseline="0" dirty="0" smtClean="0"/>
              <a:t>a</a:t>
            </a:r>
            <a:r>
              <a:rPr lang="en-US" i="0" baseline="0" dirty="0" smtClean="0"/>
              <a:t>, </a:t>
            </a:r>
            <a:r>
              <a:rPr lang="en-US" i="1" baseline="0" dirty="0" smtClean="0"/>
              <a:t>b</a:t>
            </a:r>
            <a:r>
              <a:rPr lang="en-US" i="0" baseline="0" dirty="0" smtClean="0"/>
              <a:t>, and </a:t>
            </a:r>
            <a:r>
              <a:rPr lang="en-US" i="1" baseline="0" dirty="0" smtClean="0"/>
              <a:t>c</a:t>
            </a:r>
            <a:r>
              <a:rPr lang="en-US" baseline="0" dirty="0" smtClean="0"/>
              <a:t>.  They read:  The student, given rational, radical, or polynomial expressions will, bullet </a:t>
            </a:r>
            <a:r>
              <a:rPr lang="en-US" i="1" baseline="0" dirty="0" smtClean="0"/>
              <a:t>a</a:t>
            </a:r>
            <a:r>
              <a:rPr lang="en-US" baseline="0" dirty="0" smtClean="0"/>
              <a:t>:  add, subtract, multiply, divide, and simplify rational algebraic expressions; bullet </a:t>
            </a:r>
            <a:r>
              <a:rPr lang="en-US" i="1" baseline="0" dirty="0" smtClean="0"/>
              <a:t>b</a:t>
            </a:r>
            <a:r>
              <a:rPr lang="en-US" baseline="0" dirty="0" smtClean="0"/>
              <a:t>:  add, subtract, multiply, divide, and simplify radical expressions containing rational numbers and variables, and expressions containing rational exponents; and bullet </a:t>
            </a:r>
            <a:r>
              <a:rPr lang="en-US" i="1" baseline="0" dirty="0" smtClean="0"/>
              <a:t>c</a:t>
            </a:r>
            <a:r>
              <a:rPr lang="en-US" baseline="0" dirty="0" smtClean="0"/>
              <a:t>: write radical expressions as expressions containing rational exponents and vice versa.</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70C0"/>
                </a:solidFill>
              </a:rPr>
              <a:t>For SOL A2.5, students need additional practice finding the solutions of a system of linear-quadratic equations</a:t>
            </a:r>
            <a:r>
              <a:rPr lang="en-US" sz="1200" b="0" baseline="0" dirty="0" smtClean="0">
                <a:solidFill>
                  <a:srgbClr val="0070C0"/>
                </a:solidFill>
              </a:rPr>
              <a:t> when the equations are given symbolically.  In particular, students have a more difficult time when</a:t>
            </a:r>
            <a:r>
              <a:rPr lang="en-US" sz="1200" b="0" dirty="0" smtClean="0">
                <a:solidFill>
                  <a:srgbClr val="0070C0"/>
                </a:solidFill>
              </a:rPr>
              <a:t> the question is in </a:t>
            </a:r>
            <a:r>
              <a:rPr lang="en-US" sz="1200" b="0" baseline="0" dirty="0" smtClean="0">
                <a:solidFill>
                  <a:srgbClr val="0070C0"/>
                </a:solidFill>
              </a:rPr>
              <a:t>fill-in-the-blank </a:t>
            </a:r>
            <a:r>
              <a:rPr lang="en-US" sz="1200" b="0" dirty="0" smtClean="0">
                <a:solidFill>
                  <a:srgbClr val="0070C0"/>
                </a:solidFill>
              </a:rPr>
              <a:t>format and they are asked to provide the </a:t>
            </a:r>
            <a:r>
              <a:rPr lang="en-US" sz="1200" b="0" i="1" dirty="0" smtClean="0">
                <a:solidFill>
                  <a:srgbClr val="0070C0"/>
                </a:solidFill>
              </a:rPr>
              <a:t>x</a:t>
            </a:r>
            <a:r>
              <a:rPr lang="en-US" sz="1200" b="0" dirty="0" smtClean="0">
                <a:solidFill>
                  <a:srgbClr val="0070C0"/>
                </a:solidFill>
              </a:rPr>
              <a:t> or </a:t>
            </a:r>
            <a:r>
              <a:rPr lang="en-US" sz="1200" b="0" i="1" dirty="0" smtClean="0">
                <a:solidFill>
                  <a:srgbClr val="0070C0"/>
                </a:solidFill>
              </a:rPr>
              <a:t>y</a:t>
            </a:r>
            <a:r>
              <a:rPr lang="en-US" sz="1200" b="0" baseline="0" dirty="0" smtClean="0">
                <a:solidFill>
                  <a:srgbClr val="0070C0"/>
                </a:solidFill>
              </a:rPr>
              <a:t> </a:t>
            </a:r>
            <a:r>
              <a:rPr lang="en-US" sz="1200" b="0" dirty="0" smtClean="0">
                <a:solidFill>
                  <a:srgbClr val="0070C0"/>
                </a:solidFill>
              </a:rPr>
              <a:t>coordinate of the solution. The</a:t>
            </a:r>
            <a:r>
              <a:rPr lang="en-US" sz="1200" b="0" baseline="0" dirty="0" smtClean="0">
                <a:solidFill>
                  <a:srgbClr val="0070C0"/>
                </a:solidFill>
              </a:rPr>
              <a:t> answers to the examples are shown on the screen.  </a:t>
            </a:r>
            <a:r>
              <a:rPr lang="en-US" sz="1200" b="0" dirty="0" smtClean="0">
                <a:solidFill>
                  <a:srgbClr val="0070C0"/>
                </a:solidFill>
              </a:rPr>
              <a:t>If a question</a:t>
            </a:r>
            <a:r>
              <a:rPr lang="en-US" sz="1200" b="0" baseline="0" dirty="0" smtClean="0">
                <a:solidFill>
                  <a:srgbClr val="0070C0"/>
                </a:solidFill>
              </a:rPr>
              <a:t> similar to example </a:t>
            </a:r>
            <a:r>
              <a:rPr lang="en-US" sz="1200" b="0" i="1" baseline="0" dirty="0" smtClean="0">
                <a:solidFill>
                  <a:srgbClr val="0070C0"/>
                </a:solidFill>
              </a:rPr>
              <a:t>a</a:t>
            </a:r>
            <a:r>
              <a:rPr lang="en-US" sz="1200" b="0" baseline="0" dirty="0" smtClean="0">
                <a:solidFill>
                  <a:srgbClr val="0070C0"/>
                </a:solidFill>
              </a:rPr>
              <a:t> was a fill-in-the-blank item on an SOL test,  the question would likely be modified to ask for one of the </a:t>
            </a:r>
            <a:r>
              <a:rPr lang="en-US" sz="1200" b="0" i="1" baseline="0" dirty="0" smtClean="0">
                <a:solidFill>
                  <a:srgbClr val="0070C0"/>
                </a:solidFill>
              </a:rPr>
              <a:t>x</a:t>
            </a:r>
            <a:r>
              <a:rPr lang="en-US" sz="1200" b="0" baseline="0" dirty="0" smtClean="0">
                <a:solidFill>
                  <a:srgbClr val="0070C0"/>
                </a:solidFill>
              </a:rPr>
              <a:t>-coordinates, and either answer would be scored as correct.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0070C0"/>
                </a:solidFill>
              </a:rPr>
              <a:t>An extension to these two examples would be to ask students how many real solutions exist for the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0070C0"/>
                </a:solidFill>
              </a:rPr>
              <a:t>The answers to the extension are shown on the screen.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standard being highlighted is SOL A2.6. Students had</a:t>
            </a:r>
            <a:r>
              <a:rPr lang="en-US" baseline="0" dirty="0" smtClean="0"/>
              <a:t> difficulty recognizing equations that belong to the same parent function.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would benefit from additional practice in identifying equations that belong to the same parent function.</a:t>
            </a:r>
          </a:p>
          <a:p>
            <a:endParaRPr lang="en-US" baseline="0" dirty="0" smtClean="0"/>
          </a:p>
          <a:p>
            <a:r>
              <a:rPr lang="en-US" baseline="0" dirty="0" smtClean="0"/>
              <a:t>The example shown is a rational parent function.  The standard also includes </a:t>
            </a:r>
            <a:r>
              <a:rPr lang="en-US" sz="1200" dirty="0" smtClean="0"/>
              <a:t>absolute value, square root, cube root, polynomial, exponential, and logarithmic functions. </a:t>
            </a:r>
          </a:p>
          <a:p>
            <a:endParaRPr lang="en-US" sz="1200" dirty="0" smtClean="0"/>
          </a:p>
          <a:p>
            <a:r>
              <a:rPr lang="en-US" sz="1200" dirty="0" smtClean="0"/>
              <a:t>The answers to the example are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standard being highlighted is SOL A2.7,</a:t>
            </a:r>
            <a:r>
              <a:rPr lang="en-US" baseline="0" dirty="0" smtClean="0"/>
              <a:t> which requires students to analyze functions algebraically and graphically.  All of the bullets are highlighted due to inconsistent student performance within each bullet.  The concepts within each bullet that need improvement will be highlighted on the next several screens.</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SOL A2.7a students need additional practice finding values that are not in the domain of a rational function, particularly when they have to select from a list of possible values.</a:t>
            </a:r>
          </a:p>
          <a:p>
            <a:endParaRPr lang="en-US" baseline="0" dirty="0" smtClean="0"/>
          </a:p>
          <a:p>
            <a:r>
              <a:rPr lang="en-US" baseline="0" dirty="0" smtClean="0"/>
              <a:t>The example shown on the screen requires students to select all of the values that are NOT in the domain of the function shown.  When presented with a list of values, there is not one common error.  Student performance indicates that many misconceptions are prevalent.  The answer choices in this question were created using common student errors.  </a:t>
            </a:r>
          </a:p>
          <a:p>
            <a:endParaRPr lang="en-US" baseline="0" dirty="0" smtClean="0"/>
          </a:p>
          <a:p>
            <a:r>
              <a:rPr lang="en-US" baseline="0" dirty="0" smtClean="0"/>
              <a:t>The answers to the question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SOL A2.7a students would also benefit from additional practice finding values for the domain and range in a real-world context.</a:t>
            </a:r>
          </a:p>
          <a:p>
            <a:endParaRPr lang="en-US" baseline="0" dirty="0" smtClean="0"/>
          </a:p>
          <a:p>
            <a:r>
              <a:rPr lang="en-US" baseline="0" dirty="0" smtClean="0"/>
              <a:t>The answers to the example are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need additional practice</a:t>
            </a:r>
            <a:r>
              <a:rPr lang="en-US" baseline="0" dirty="0" smtClean="0"/>
              <a:t> determining the zeros of a function.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example shown, possible student errors include factoring when it is not possible to factor over the real numbers.  This error would yield the selection of option A or B.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Students may choose option C if they find the value of -5 squared instead of the quantity negative 5, squared.</a:t>
            </a:r>
            <a:endParaRPr lang="en-US" dirty="0" smtClean="0"/>
          </a:p>
          <a:p>
            <a:endParaRPr lang="en-US" baseline="0" dirty="0" smtClean="0"/>
          </a:p>
          <a:p>
            <a:r>
              <a:rPr lang="en-US" baseline="0" dirty="0" smtClean="0"/>
              <a:t>The correct answer is shown on the screen.</a:t>
            </a:r>
          </a:p>
          <a:p>
            <a:endParaRPr lang="en-US"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would benefit from additional practice in finding the zeros of rational and logarithmic functions.  In  example </a:t>
            </a:r>
            <a:r>
              <a:rPr lang="en-US" i="1" baseline="0" dirty="0" smtClean="0"/>
              <a:t>a</a:t>
            </a:r>
            <a:r>
              <a:rPr lang="en-US" baseline="0" dirty="0" smtClean="0"/>
              <a:t>, a common misconception is setting the denominator equal to zero and getting an answer of -7, or incorrectly solving the equation x+7=0 and getting 7 for an answer.</a:t>
            </a:r>
          </a:p>
          <a:p>
            <a:endParaRPr lang="en-US" baseline="0" dirty="0" smtClean="0"/>
          </a:p>
          <a:p>
            <a:r>
              <a:rPr lang="en-US" baseline="0" dirty="0" smtClean="0"/>
              <a:t>The correct answers are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also need additional practice determining the </a:t>
            </a:r>
            <a:r>
              <a:rPr lang="en-US" i="1" dirty="0" smtClean="0"/>
              <a:t>x</a:t>
            </a:r>
            <a:r>
              <a:rPr lang="en-US" dirty="0" smtClean="0"/>
              <a:t>- and </a:t>
            </a:r>
            <a:r>
              <a:rPr lang="en-US" i="1" dirty="0" smtClean="0"/>
              <a:t>y</a:t>
            </a:r>
            <a:r>
              <a:rPr lang="en-US" dirty="0" smtClean="0"/>
              <a:t>-intercepts of a function.  Students performed better on items</a:t>
            </a:r>
            <a:r>
              <a:rPr lang="en-US" baseline="0" dirty="0" smtClean="0"/>
              <a:t> presented in </a:t>
            </a:r>
            <a:r>
              <a:rPr lang="en-US" i="1" baseline="0" dirty="0" smtClean="0"/>
              <a:t>y</a:t>
            </a:r>
            <a:r>
              <a:rPr lang="en-US" baseline="0" dirty="0" smtClean="0"/>
              <a:t>=</a:t>
            </a:r>
            <a:r>
              <a:rPr lang="en-US" i="1" baseline="0" dirty="0" smtClean="0"/>
              <a:t>ax</a:t>
            </a:r>
            <a:r>
              <a:rPr lang="en-US" baseline="0" dirty="0" smtClean="0"/>
              <a:t>^2+</a:t>
            </a:r>
            <a:r>
              <a:rPr lang="en-US" i="1" baseline="0" dirty="0" smtClean="0"/>
              <a:t>bx</a:t>
            </a:r>
            <a:r>
              <a:rPr lang="en-US" baseline="0" dirty="0" smtClean="0"/>
              <a:t>+ </a:t>
            </a:r>
            <a:r>
              <a:rPr lang="en-US" i="1" baseline="0" dirty="0" smtClean="0"/>
              <a:t>c  </a:t>
            </a:r>
            <a:r>
              <a:rPr lang="en-US" baseline="0" dirty="0" smtClean="0"/>
              <a:t>form.  In </a:t>
            </a:r>
            <a:r>
              <a:rPr lang="en-US" i="0" baseline="0" dirty="0" smtClean="0"/>
              <a:t>problems similar to </a:t>
            </a:r>
            <a:r>
              <a:rPr lang="en-US" baseline="0" dirty="0" smtClean="0"/>
              <a:t>the example shown on the screen, a common mistake was selecting the </a:t>
            </a:r>
            <a:r>
              <a:rPr lang="en-US" i="1" baseline="0" dirty="0" smtClean="0"/>
              <a:t>y</a:t>
            </a:r>
            <a:r>
              <a:rPr lang="en-US" baseline="0" dirty="0" smtClean="0"/>
              <a:t>-intercept or interchanging the coordinates of the </a:t>
            </a:r>
            <a:r>
              <a:rPr lang="en-US" i="1" dirty="0" smtClean="0"/>
              <a:t>x</a:t>
            </a:r>
            <a:r>
              <a:rPr lang="en-US" dirty="0" smtClean="0"/>
              <a:t>- and </a:t>
            </a:r>
            <a:r>
              <a:rPr lang="en-US" i="1" dirty="0" smtClean="0"/>
              <a:t>y</a:t>
            </a:r>
            <a:r>
              <a:rPr lang="en-US" dirty="0" smtClean="0"/>
              <a:t>-intercepts</a:t>
            </a:r>
            <a:r>
              <a:rPr lang="en-US" baseline="0" dirty="0" smtClean="0"/>
              <a:t>.</a:t>
            </a:r>
          </a:p>
          <a:p>
            <a:endParaRPr lang="en-US" baseline="0" dirty="0" smtClean="0"/>
          </a:p>
          <a:p>
            <a:r>
              <a:rPr lang="en-US" baseline="0" dirty="0" smtClean="0"/>
              <a:t>The correct answer is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A2.7b students also</a:t>
            </a:r>
            <a:r>
              <a:rPr lang="en-US" baseline="0" dirty="0" smtClean="0"/>
              <a:t> need additional practice describing the </a:t>
            </a:r>
            <a:r>
              <a:rPr lang="en-US" i="1" baseline="0" dirty="0" smtClean="0"/>
              <a:t>x-</a:t>
            </a:r>
            <a:r>
              <a:rPr lang="en-US" baseline="0" dirty="0" smtClean="0"/>
              <a:t> and </a:t>
            </a:r>
            <a:r>
              <a:rPr lang="en-US" i="1" baseline="0" dirty="0" smtClean="0"/>
              <a:t>y</a:t>
            </a:r>
            <a:r>
              <a:rPr lang="en-US" baseline="0" dirty="0" smtClean="0"/>
              <a:t>-intercepts of a graph as illustrated in the example.</a:t>
            </a:r>
          </a:p>
          <a:p>
            <a:endParaRPr lang="en-US" baseline="0" dirty="0" smtClean="0"/>
          </a:p>
          <a:p>
            <a:r>
              <a:rPr lang="en-US" baseline="0" dirty="0" smtClean="0"/>
              <a:t>The correct answer is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A2.1a, students need additional</a:t>
            </a:r>
            <a:r>
              <a:rPr lang="en-US" baseline="0" dirty="0" smtClean="0"/>
              <a:t> practice performing operations on rational expressions. </a:t>
            </a:r>
          </a:p>
          <a:p>
            <a:endParaRPr lang="en-US" baseline="0" dirty="0" smtClean="0"/>
          </a:p>
          <a:p>
            <a:r>
              <a:rPr lang="en-US" baseline="0" dirty="0" smtClean="0"/>
              <a:t>In order to simplify many of the expressions, students must be proficient at factoring polynomials. In  examples </a:t>
            </a:r>
            <a:r>
              <a:rPr lang="en-US" i="1" baseline="0" dirty="0" smtClean="0"/>
              <a:t>a </a:t>
            </a:r>
            <a:r>
              <a:rPr lang="en-US" baseline="0" dirty="0" smtClean="0"/>
              <a:t>and </a:t>
            </a:r>
            <a:r>
              <a:rPr lang="en-US" i="1" baseline="0" dirty="0" smtClean="0"/>
              <a:t>b </a:t>
            </a:r>
            <a:r>
              <a:rPr lang="en-US" baseline="0" dirty="0" smtClean="0"/>
              <a:t>provided, students need to factor out a negative one when simplifying.  Statewide performance indicates that this type of problem is challenging for students.</a:t>
            </a:r>
          </a:p>
          <a:p>
            <a:endParaRPr lang="en-US" baseline="0" dirty="0" smtClean="0"/>
          </a:p>
          <a:p>
            <a:r>
              <a:rPr lang="en-US" baseline="0" dirty="0" smtClean="0"/>
              <a:t>The answers to the examples are shown on the screen.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A2.7d,</a:t>
            </a:r>
            <a:r>
              <a:rPr lang="en-US" baseline="0" dirty="0" smtClean="0"/>
              <a:t> students need additional practice identifying the intervals throughout which a function is increasing or decreasing.</a:t>
            </a:r>
          </a:p>
          <a:p>
            <a:endParaRPr lang="en-US" dirty="0" smtClean="0"/>
          </a:p>
          <a:p>
            <a:r>
              <a:rPr lang="en-US" dirty="0" smtClean="0"/>
              <a:t>An</a:t>
            </a:r>
            <a:r>
              <a:rPr lang="en-US" baseline="0" dirty="0" smtClean="0"/>
              <a:t> example that represents this skill is shown on the screen, along with its answer.</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example for SOL A2.7d</a:t>
            </a:r>
            <a:r>
              <a:rPr lang="en-US" baseline="0" dirty="0" smtClean="0"/>
              <a:t>  asks to identify the intervals throughout which the function is only increasing.</a:t>
            </a:r>
          </a:p>
          <a:p>
            <a:endParaRPr lang="en-US" dirty="0" smtClean="0"/>
          </a:p>
          <a:p>
            <a:r>
              <a:rPr lang="en-US" dirty="0" smtClean="0"/>
              <a:t>The answers are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SOL A2.7e, students need additional practice finding asymptotes when the function is represented symbolically.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this example, students do </a:t>
            </a:r>
            <a:r>
              <a:rPr lang="en-US" dirty="0" smtClean="0"/>
              <a:t>not recognize that </a:t>
            </a:r>
            <a:r>
              <a:rPr lang="en-US" i="1" dirty="0" smtClean="0"/>
              <a:t>x</a:t>
            </a:r>
            <a:r>
              <a:rPr lang="en-US" dirty="0" smtClean="0"/>
              <a:t> =5</a:t>
            </a:r>
            <a:r>
              <a:rPr lang="en-US" baseline="0" dirty="0" smtClean="0"/>
              <a:t> is not an asymptote since there is a factor of </a:t>
            </a:r>
            <a:r>
              <a:rPr lang="en-US" i="1" baseline="0" dirty="0" smtClean="0"/>
              <a:t>x</a:t>
            </a:r>
            <a:r>
              <a:rPr lang="en-US" i="0" baseline="0" dirty="0" smtClean="0"/>
              <a:t>-5</a:t>
            </a:r>
            <a:r>
              <a:rPr lang="en-US" baseline="0" dirty="0" smtClean="0"/>
              <a:t> in both the numerator and denominator.  The answer is shown on the screen.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A2.7f, students need additional practice determining the end behavior of a function.</a:t>
            </a:r>
          </a:p>
          <a:p>
            <a:endParaRPr lang="en-US" dirty="0" smtClean="0"/>
          </a:p>
          <a:p>
            <a:r>
              <a:rPr lang="en-US" dirty="0" smtClean="0"/>
              <a:t>Students had a difficult time with end behavior of varied</a:t>
            </a:r>
            <a:r>
              <a:rPr lang="en-US" baseline="0" dirty="0" smtClean="0"/>
              <a:t> function types.  The example shown is an exponential function</a:t>
            </a:r>
            <a:r>
              <a:rPr lang="en-US" dirty="0" smtClean="0"/>
              <a:t>. </a:t>
            </a:r>
            <a:r>
              <a:rPr lang="en-US" baseline="0" dirty="0" smtClean="0"/>
              <a:t>The answer to the question is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also experienced difficulty</a:t>
            </a:r>
            <a:r>
              <a:rPr lang="en-US" baseline="0" dirty="0" smtClean="0"/>
              <a:t> when the function was presented with unknown coefficient values.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example shown is a polynomial function, and the</a:t>
            </a:r>
            <a:r>
              <a:rPr lang="en-US" dirty="0" smtClean="0"/>
              <a:t> degree and leading coefficient determine its end behavior.  Students</a:t>
            </a:r>
            <a:r>
              <a:rPr lang="en-US" baseline="0" dirty="0" smtClean="0"/>
              <a:t> need additional practice with both even and odd degree polynomial functions. The answer to the question </a:t>
            </a:r>
            <a:r>
              <a:rPr lang="en-US" i="0" baseline="0" dirty="0" smtClean="0"/>
              <a:t>is </a:t>
            </a:r>
            <a:r>
              <a:rPr lang="en-US" baseline="0" dirty="0" smtClean="0"/>
              <a:t>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need additional practice determining the inverse of any function when it is presented graphically.  In the example shown, students need to plot the image of point </a:t>
            </a:r>
            <a:r>
              <a:rPr lang="en-US" i="1" baseline="0" dirty="0" smtClean="0"/>
              <a:t>P</a:t>
            </a:r>
            <a:r>
              <a:rPr lang="en-US" baseline="0" dirty="0" smtClean="0"/>
              <a:t> that lies on the inverse of the function </a:t>
            </a:r>
            <a:r>
              <a:rPr lang="en-US" i="1" baseline="0" dirty="0" smtClean="0"/>
              <a:t>f(x</a:t>
            </a:r>
            <a:r>
              <a:rPr lang="en-US" baseline="0" dirty="0" smtClean="0"/>
              <a:t>).  There are several approaches to this problem.  Students would benefit from sharing various strategies to find the solution.  </a:t>
            </a:r>
          </a:p>
          <a:p>
            <a:endParaRPr lang="en-US" baseline="0" dirty="0" smtClean="0"/>
          </a:p>
          <a:p>
            <a:r>
              <a:rPr lang="en-US" baseline="0" dirty="0" smtClean="0"/>
              <a:t>The answer, the point located at (3,7)  is shown on the screen.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need additional practice finding the composition</a:t>
            </a:r>
            <a:r>
              <a:rPr lang="en-US" baseline="0" dirty="0" smtClean="0"/>
              <a:t> of two functions when one or both functions are not linear.</a:t>
            </a:r>
          </a:p>
          <a:p>
            <a:endParaRPr lang="en-US" baseline="0" dirty="0" smtClean="0"/>
          </a:p>
          <a:p>
            <a:r>
              <a:rPr lang="en-US" baseline="0" dirty="0" smtClean="0"/>
              <a:t>Two examples for this skill, and their answers, </a:t>
            </a:r>
            <a:r>
              <a:rPr lang="en-US" i="0" strike="noStrike" baseline="0" dirty="0" smtClean="0"/>
              <a:t>are </a:t>
            </a:r>
            <a:r>
              <a:rPr lang="en-US" baseline="0" dirty="0" smtClean="0"/>
              <a:t>shown on the screen.  In problems similar to example</a:t>
            </a:r>
            <a:r>
              <a:rPr lang="en-US" i="1" baseline="0" dirty="0" smtClean="0"/>
              <a:t> a</a:t>
            </a:r>
            <a:r>
              <a:rPr lang="en-US" baseline="0" dirty="0" smtClean="0"/>
              <a:t>, students commonly found the value of </a:t>
            </a:r>
            <a:r>
              <a:rPr lang="en-US" i="1" baseline="0" dirty="0" smtClean="0"/>
              <a:t>f </a:t>
            </a:r>
            <a:r>
              <a:rPr lang="en-US" baseline="0" dirty="0" smtClean="0"/>
              <a:t>(</a:t>
            </a:r>
            <a:r>
              <a:rPr lang="en-US" i="1" baseline="0" dirty="0" smtClean="0"/>
              <a:t>g</a:t>
            </a:r>
            <a:r>
              <a:rPr lang="en-US" baseline="0" dirty="0" smtClean="0"/>
              <a:t>(</a:t>
            </a:r>
            <a:r>
              <a:rPr lang="en-US" i="1" baseline="0" dirty="0" smtClean="0"/>
              <a:t>x</a:t>
            </a:r>
            <a:r>
              <a:rPr lang="en-US" baseline="0" dirty="0" smtClean="0"/>
              <a:t>)) rather than </a:t>
            </a:r>
            <a:r>
              <a:rPr lang="en-US" i="1" baseline="0" dirty="0" smtClean="0"/>
              <a:t>g </a:t>
            </a:r>
            <a:r>
              <a:rPr lang="en-US" baseline="0" dirty="0" smtClean="0"/>
              <a:t>(</a:t>
            </a:r>
            <a:r>
              <a:rPr lang="en-US" i="1" baseline="0" dirty="0" smtClean="0"/>
              <a:t>f </a:t>
            </a:r>
            <a:r>
              <a:rPr lang="en-US" baseline="0" dirty="0" smtClean="0"/>
              <a:t>(</a:t>
            </a:r>
            <a:r>
              <a:rPr lang="en-US" i="1" baseline="0" dirty="0" smtClean="0"/>
              <a:t>x</a:t>
            </a:r>
            <a:r>
              <a:rPr lang="en-US" baseline="0" dirty="0" smtClean="0"/>
              <a:t>)).</a:t>
            </a:r>
          </a:p>
          <a:p>
            <a:endParaRPr lang="en-US" baseline="0" dirty="0" smtClean="0"/>
          </a:p>
          <a:p>
            <a:r>
              <a:rPr lang="en-US" i="0" baseline="0" dirty="0" smtClean="0"/>
              <a:t>When solving problems similar to </a:t>
            </a:r>
            <a:r>
              <a:rPr lang="en-US" baseline="0" dirty="0" smtClean="0"/>
              <a:t>example</a:t>
            </a:r>
            <a:r>
              <a:rPr lang="en-US" i="1" baseline="0" dirty="0" smtClean="0"/>
              <a:t> b</a:t>
            </a:r>
            <a:r>
              <a:rPr lang="en-US" baseline="0" dirty="0" smtClean="0"/>
              <a:t>, </a:t>
            </a:r>
            <a:r>
              <a:rPr lang="en-US" i="0" baseline="0" dirty="0" smtClean="0"/>
              <a:t>common errors include finding </a:t>
            </a:r>
            <a:r>
              <a:rPr lang="en-US" i="1" baseline="0" dirty="0" smtClean="0"/>
              <a:t>h </a:t>
            </a:r>
            <a:r>
              <a:rPr lang="en-US" baseline="0" dirty="0" smtClean="0"/>
              <a:t>(</a:t>
            </a:r>
            <a:r>
              <a:rPr lang="en-US" i="1" baseline="0" dirty="0" smtClean="0"/>
              <a:t>j </a:t>
            </a:r>
            <a:r>
              <a:rPr lang="en-US" baseline="0" dirty="0" smtClean="0"/>
              <a:t>(</a:t>
            </a:r>
            <a:r>
              <a:rPr lang="en-US" i="1" baseline="0" dirty="0" smtClean="0"/>
              <a:t>x</a:t>
            </a:r>
            <a:r>
              <a:rPr lang="en-US" baseline="0" dirty="0" smtClean="0"/>
              <a:t>)) rather than </a:t>
            </a:r>
            <a:r>
              <a:rPr lang="en-US" i="1" baseline="0" dirty="0" smtClean="0"/>
              <a:t>j </a:t>
            </a:r>
            <a:r>
              <a:rPr lang="en-US" baseline="0" dirty="0" smtClean="0"/>
              <a:t>(</a:t>
            </a:r>
            <a:r>
              <a:rPr lang="en-US" i="1" baseline="0" dirty="0" smtClean="0"/>
              <a:t>h </a:t>
            </a:r>
            <a:r>
              <a:rPr lang="en-US" baseline="0" dirty="0" smtClean="0"/>
              <a:t>(</a:t>
            </a:r>
            <a:r>
              <a:rPr lang="en-US" i="1" baseline="0" dirty="0" smtClean="0"/>
              <a:t>x</a:t>
            </a:r>
            <a:r>
              <a:rPr lang="en-US" baseline="0" dirty="0" smtClean="0"/>
              <a:t>))</a:t>
            </a:r>
            <a:r>
              <a:rPr lang="en-US" strike="noStrike" baseline="0" dirty="0" smtClean="0"/>
              <a:t>  </a:t>
            </a:r>
            <a:r>
              <a:rPr lang="en-US" i="0" baseline="0" dirty="0" smtClean="0"/>
              <a:t>and  not </a:t>
            </a:r>
            <a:r>
              <a:rPr lang="en-US" baseline="0" dirty="0" smtClean="0"/>
              <a:t>correctly squaring</a:t>
            </a:r>
            <a:r>
              <a:rPr lang="en-US" i="0" baseline="0" dirty="0" smtClean="0"/>
              <a:t> </a:t>
            </a:r>
            <a:r>
              <a:rPr lang="en-US" baseline="0" dirty="0" smtClean="0"/>
              <a:t>the polynomial when finding </a:t>
            </a:r>
            <a:r>
              <a:rPr lang="en-US" i="1" baseline="0" dirty="0" smtClean="0"/>
              <a:t>j </a:t>
            </a:r>
            <a:r>
              <a:rPr lang="en-US" baseline="0" dirty="0" smtClean="0"/>
              <a:t>(</a:t>
            </a:r>
            <a:r>
              <a:rPr lang="en-US" i="1" baseline="0" dirty="0" smtClean="0"/>
              <a:t>h </a:t>
            </a:r>
            <a:r>
              <a:rPr lang="en-US" baseline="0" dirty="0" smtClean="0"/>
              <a:t>(</a:t>
            </a:r>
            <a:r>
              <a:rPr lang="en-US" i="1" baseline="0" dirty="0" smtClean="0"/>
              <a:t>x</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standard being highlighted is SOL A2.8. For</a:t>
            </a:r>
            <a:r>
              <a:rPr lang="en-US" baseline="0" dirty="0" smtClean="0"/>
              <a:t> this standard, students need additional practice describing the relationships among solutions of an equation, zeros of a function, </a:t>
            </a:r>
            <a:r>
              <a:rPr lang="en-US" i="1" baseline="0" dirty="0" smtClean="0"/>
              <a:t>x</a:t>
            </a:r>
            <a:r>
              <a:rPr lang="en-US" baseline="0" dirty="0" smtClean="0"/>
              <a:t>-intercepts, and factors of a polynomial expression.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A2.8, students need additional practice</a:t>
            </a:r>
            <a:r>
              <a:rPr lang="en-US" baseline="0" dirty="0" smtClean="0"/>
              <a:t> making the connection between a zero, a solution, and the </a:t>
            </a:r>
            <a:r>
              <a:rPr lang="en-US" i="1" baseline="0" dirty="0" smtClean="0"/>
              <a:t>x</a:t>
            </a:r>
            <a:r>
              <a:rPr lang="en-US" baseline="0" dirty="0" smtClean="0"/>
              <a:t>-intercept.</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In this problem, students must apply their understanding of the relationships that do and do not exist between the zero of a function and other characteristics of that function. </a:t>
            </a:r>
            <a:endParaRPr lang="en-US" i="0" dirty="0" smtClean="0"/>
          </a:p>
          <a:p>
            <a:endParaRPr lang="en-US" baseline="0" dirty="0" smtClean="0"/>
          </a:p>
          <a:p>
            <a:r>
              <a:rPr lang="en-US" baseline="0" dirty="0" smtClean="0"/>
              <a:t>The answer is shown on the screen.</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next standard being highlighted is SOL A2.9.  In this standard, students need additional practice determining the equation of the curve of best fit and making predictions.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another</a:t>
            </a:r>
            <a:r>
              <a:rPr lang="en-US" baseline="0" dirty="0" smtClean="0"/>
              <a:t> </a:t>
            </a:r>
            <a:r>
              <a:rPr lang="en-US" dirty="0" smtClean="0"/>
              <a:t>example</a:t>
            </a:r>
            <a:r>
              <a:rPr lang="en-US" baseline="0" dirty="0" smtClean="0"/>
              <a:t> </a:t>
            </a:r>
            <a:r>
              <a:rPr lang="en-US" dirty="0" smtClean="0"/>
              <a:t>that requires the </a:t>
            </a:r>
            <a:r>
              <a:rPr lang="en-US" baseline="0" dirty="0" smtClean="0"/>
              <a:t>simplification of a </a:t>
            </a:r>
            <a:r>
              <a:rPr lang="en-US" dirty="0" smtClean="0"/>
              <a:t>rational expression. In problems like this</a:t>
            </a:r>
            <a:r>
              <a:rPr lang="en-US" baseline="0" dirty="0" smtClean="0"/>
              <a:t> </a:t>
            </a:r>
            <a:r>
              <a:rPr lang="en-US" dirty="0" smtClean="0"/>
              <a:t>example that require students to </a:t>
            </a:r>
            <a:r>
              <a:rPr lang="en-US" baseline="0" dirty="0" smtClean="0"/>
              <a:t>add or subtract rational expressions with unlike denominators, </a:t>
            </a:r>
            <a:r>
              <a:rPr lang="en-US" dirty="0" smtClean="0"/>
              <a:t>t</a:t>
            </a:r>
            <a:r>
              <a:rPr lang="en-US" baseline="0" dirty="0" smtClean="0"/>
              <a:t>he most common student error is adding or subtracting the numerators and adding or subtracting the denominators.  Students must find a common denominator, combine like terms, and then factor and simplify.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answer to the example is shown on the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SOL A2.9, students need additional practice finding the curve of best fit for a set of data and also making predictions using this curve.</a:t>
            </a:r>
          </a:p>
          <a:p>
            <a:endParaRPr lang="en-US" baseline="0" dirty="0" smtClean="0"/>
          </a:p>
          <a:p>
            <a:r>
              <a:rPr lang="en-US" baseline="0" dirty="0" smtClean="0"/>
              <a:t>When the data points are graphed, students do well on choosing the equation of the curve of best fit or predicting a value.  However, students struggle with this skill when they have to determine the curve of best fit and/or make a prediction when the data is represented in a table or in a set of values.</a:t>
            </a:r>
          </a:p>
          <a:p>
            <a:endParaRPr lang="en-US" baseline="0" dirty="0" smtClean="0"/>
          </a:p>
          <a:p>
            <a:r>
              <a:rPr lang="en-US" baseline="0" dirty="0" smtClean="0"/>
              <a:t>The answers to the two questions are shown on the screen.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standard being highlighted is SOL A2.10.  For this standard, students need additional practice solving</a:t>
            </a:r>
            <a:r>
              <a:rPr lang="en-US" baseline="0" dirty="0" smtClean="0"/>
              <a:t> real-world problems involving inverse variation, joint variation, and a combination of direct and inverse variations.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A2.10, students need</a:t>
            </a:r>
            <a:r>
              <a:rPr lang="en-US" baseline="0" dirty="0" smtClean="0"/>
              <a:t> additional practice finding the constant of proportionality involving a combination of direct and inverse variations.  An equation that can be written for this problem is shown on the screen.  To find the constant of proportionality, substitute the values from the problem into the equation. </a:t>
            </a:r>
          </a:p>
          <a:p>
            <a:endParaRPr lang="en-US" dirty="0" smtClean="0"/>
          </a:p>
          <a:p>
            <a:r>
              <a:rPr lang="en-US" dirty="0" smtClean="0"/>
              <a:t>The answer is shown on</a:t>
            </a:r>
            <a:r>
              <a:rPr lang="en-US" baseline="0" dirty="0" smtClean="0"/>
              <a:t>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A2.10, students need</a:t>
            </a:r>
            <a:r>
              <a:rPr lang="en-US" baseline="0" dirty="0" smtClean="0"/>
              <a:t> additional practice finding the constant of proportionality and solving real-world problems involving a combination of direct and inverse variations.  An equation that students can write from this real-world example is shown on the screen.  Students should then substitute into this equation to find the constant of proportionality.  In this example, the constant of proportionality is 0.225.  Students can then use this value to find the answer.</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standard being highlighted is SOL A2.11.  This standard reads,</a:t>
            </a:r>
            <a:r>
              <a:rPr lang="en-US" baseline="0" dirty="0" smtClean="0"/>
              <a:t> the student will identify properties of a normal distribution and apply those properties to determine probabilities associated with areas under the standard normal curve.  Students would benefit from additional practice involving properties of normal distribution.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 highlighting the properties</a:t>
            </a:r>
            <a:r>
              <a:rPr lang="en-US" baseline="0" dirty="0" smtClean="0"/>
              <a:t> of a normal distribution is shown on the screen.  For additional assistance with the content of SOL A2.11, or to find suggestions on types of questions to present to students, please refer to the </a:t>
            </a:r>
            <a:r>
              <a:rPr lang="en-US" i="1" baseline="0" dirty="0" smtClean="0"/>
              <a:t>Technical Assistance Document </a:t>
            </a:r>
            <a:r>
              <a:rPr lang="en-US" baseline="0" dirty="0" smtClean="0"/>
              <a:t>located on the Virginia Department of Education Web site by clicking on the link shown on the screen.</a:t>
            </a:r>
          </a:p>
          <a:p>
            <a:endParaRPr lang="en-US" baseline="0" dirty="0" smtClean="0"/>
          </a:p>
          <a:p>
            <a:r>
              <a:rPr lang="en-US" baseline="0" dirty="0" smtClean="0"/>
              <a:t> This document gives specific instructions on how to solve problems that are similar to the one shown on this screen and the ones that follow.</a:t>
            </a:r>
          </a:p>
          <a:p>
            <a:endParaRPr lang="en-US" baseline="0" dirty="0" smtClean="0"/>
          </a:p>
          <a:p>
            <a:r>
              <a:rPr lang="en-US" baseline="0" dirty="0" smtClean="0"/>
              <a:t>The answer to this question is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this standard,</a:t>
            </a:r>
            <a:r>
              <a:rPr lang="en-US" baseline="0" dirty="0" smtClean="0"/>
              <a:t> students need additional practice using properties of the normal </a:t>
            </a:r>
            <a:r>
              <a:rPr lang="en-US" sz="1200" b="0" dirty="0" smtClean="0">
                <a:solidFill>
                  <a:srgbClr val="0070C0"/>
                </a:solidFill>
              </a:rPr>
              <a:t>distribution curve to find the probability of an event, the percent of data that falls within a specified interval, and the number of expected values that fall within a specified interval.</a:t>
            </a:r>
          </a:p>
          <a:p>
            <a:endParaRPr lang="en-US" sz="1200" b="0" baseline="0"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Students would benefit from a discussion on various methods of solving these problems.  Again, if additional assistance is needed on the instruction of this standard, please refer to the VDOE Technical Assistance document.</a:t>
            </a:r>
          </a:p>
          <a:p>
            <a:endParaRPr lang="en-US" b="0" baseline="0" dirty="0" smtClean="0"/>
          </a:p>
          <a:p>
            <a:endParaRPr lang="en-US" baseline="0" dirty="0" smtClean="0"/>
          </a:p>
          <a:p>
            <a:r>
              <a:rPr lang="en-US" baseline="0" dirty="0" smtClean="0"/>
              <a:t>Two examples and answers are shown on the screen.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example</a:t>
            </a:r>
            <a:r>
              <a:rPr lang="en-US" baseline="0" dirty="0" smtClean="0"/>
              <a:t> that asks students to find the probability of an event by performing calculations.  In this example, students must find the probability that a child will NOT meet the height requirement.  A common error is finding the probability for children that WILL meet the height requirement and not subtract this value from 1.</a:t>
            </a:r>
          </a:p>
          <a:p>
            <a:endParaRPr lang="en-US" baseline="0" dirty="0" smtClean="0"/>
          </a:p>
          <a:p>
            <a:r>
              <a:rPr lang="en-US" baseline="0" dirty="0" smtClean="0"/>
              <a:t>The answer is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spcBef>
                <a:spcPts val="0"/>
              </a:spcBef>
              <a:buNone/>
            </a:pPr>
            <a:r>
              <a:rPr lang="en-US" sz="1200" dirty="0" smtClean="0"/>
              <a:t>This concludes the student performance information for the  spring 2014 Algebra II SOL test.</a:t>
            </a:r>
          </a:p>
          <a:p>
            <a:pPr>
              <a:spcBef>
                <a:spcPts val="0"/>
              </a:spcBef>
              <a:buNone/>
            </a:pPr>
            <a:endParaRPr lang="en-US" sz="1200" dirty="0" smtClean="0"/>
          </a:p>
          <a:p>
            <a:pPr marL="0">
              <a:spcBef>
                <a:spcPts val="0"/>
              </a:spcBef>
              <a:buNone/>
            </a:pPr>
            <a:r>
              <a:rPr lang="en-US" sz="1200" dirty="0" smtClean="0"/>
              <a:t>Additionally, test preparation </a:t>
            </a:r>
            <a:r>
              <a:rPr lang="en-US" sz="1200" b="0" dirty="0" smtClean="0"/>
              <a:t>practice items </a:t>
            </a:r>
            <a:r>
              <a:rPr lang="en-US" sz="1200" dirty="0" smtClean="0"/>
              <a:t>for Algebra II can be found on the Virginia Department of Education Web site at</a:t>
            </a:r>
            <a:r>
              <a:rPr lang="en-US" sz="1200" baseline="0" dirty="0" smtClean="0"/>
              <a:t> the URL shown on the screen.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audio.)</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SOL A2.1b, students need additional</a:t>
            </a:r>
            <a:r>
              <a:rPr lang="en-US" baseline="0" dirty="0" smtClean="0"/>
              <a:t> practice simplifying and performing operations on radical expressions.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Two examples are shown on the screen.  In example </a:t>
            </a:r>
            <a:r>
              <a:rPr lang="en-US" i="1" baseline="0" dirty="0" smtClean="0"/>
              <a:t>a</a:t>
            </a:r>
            <a:r>
              <a:rPr lang="en-US" baseline="0" dirty="0" smtClean="0"/>
              <a:t>, a frequent misconception is for students to take the square root of the exponent when simplifying.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answers to the two examples are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SOL A2.1c, students need additional</a:t>
            </a:r>
            <a:r>
              <a:rPr lang="en-US" baseline="0" dirty="0" smtClean="0"/>
              <a:t> practice writing radical expressions as expressions containing rational exponents and vice versa.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Two examples are shown on the screen.  In questions similar to example </a:t>
            </a:r>
            <a:r>
              <a:rPr lang="en-US" i="1" baseline="0" dirty="0" smtClean="0"/>
              <a:t>b</a:t>
            </a:r>
            <a:r>
              <a:rPr lang="en-US" baseline="0" dirty="0" smtClean="0"/>
              <a:t>, frequent misconceptions include taking the square root of the exponent and dividing the coefficient by two.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answers to the examples are shown on the screen.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standard highlighted</a:t>
            </a:r>
            <a:r>
              <a:rPr lang="en-US" baseline="0" dirty="0" smtClean="0"/>
              <a:t> is A2.2  Student performance indicated difficulty in evaluating summation formulas, specifically when finding the sum of an infinite geometric series.</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A2.2, students need additional practice</a:t>
            </a:r>
            <a:r>
              <a:rPr lang="en-US" baseline="0" dirty="0" smtClean="0"/>
              <a:t> finding the sum of a geometric series, particularly when the common ratio is negative.</a:t>
            </a:r>
          </a:p>
          <a:p>
            <a:endParaRPr lang="en-US" baseline="0" dirty="0" smtClean="0"/>
          </a:p>
          <a:p>
            <a:r>
              <a:rPr lang="en-US" i="0" baseline="0" dirty="0" smtClean="0"/>
              <a:t>Example a:  When finding the sum of an infinite geometric series for which the common ratio is negative, the most common student errors were subtracting the ratio from one incorrectly when simplifying 1-r in the denominator or incorrectly applying the order of operations when calculating the answer.</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As an extension</a:t>
            </a:r>
            <a:r>
              <a:rPr lang="en-US" baseline="0" dirty="0" smtClean="0"/>
              <a:t>, students would benefit from seeing an infinite geometric series presented using the summation sign as shown in example </a:t>
            </a:r>
            <a:r>
              <a:rPr lang="en-US" i="1" baseline="0" dirty="0" smtClean="0"/>
              <a:t>b</a:t>
            </a:r>
            <a:r>
              <a:rPr lang="en-US" baseline="0" dirty="0" smtClean="0"/>
              <a:t>.  In this example, students need to expand the series to determine the common ratio, then find the sum of the series.</a:t>
            </a:r>
            <a:endParaRPr lang="en-US" dirty="0" smtClean="0"/>
          </a:p>
          <a:p>
            <a:endParaRPr lang="en-US" i="0" dirty="0" smtClean="0"/>
          </a:p>
          <a:p>
            <a:endParaRPr lang="en-US" dirty="0" smtClean="0"/>
          </a:p>
          <a:p>
            <a:r>
              <a:rPr lang="en-US" dirty="0" smtClean="0"/>
              <a:t>The answers</a:t>
            </a:r>
            <a:r>
              <a:rPr lang="en-US" baseline="0" dirty="0" smtClean="0"/>
              <a:t> to example </a:t>
            </a:r>
            <a:r>
              <a:rPr lang="en-US" i="1" baseline="0" dirty="0" smtClean="0"/>
              <a:t>a</a:t>
            </a:r>
            <a:r>
              <a:rPr lang="en-US" baseline="0" dirty="0" smtClean="0"/>
              <a:t> and the extension, example </a:t>
            </a:r>
            <a:r>
              <a:rPr lang="en-US" i="1" baseline="0" dirty="0" smtClean="0"/>
              <a:t>b</a:t>
            </a:r>
            <a:r>
              <a:rPr lang="en-US" baseline="0" dirty="0" smtClean="0"/>
              <a:t>, </a:t>
            </a:r>
            <a:r>
              <a:rPr lang="en-US" dirty="0" smtClean="0"/>
              <a:t> are shown on the screen.</a:t>
            </a:r>
            <a:endParaRPr lang="en-US" baseline="0" dirty="0" smtClean="0"/>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standard</a:t>
            </a:r>
            <a:r>
              <a:rPr lang="en-US" baseline="0" dirty="0" smtClean="0"/>
              <a:t> being highlighted is SOL A2.3. </a:t>
            </a:r>
            <a:r>
              <a:rPr lang="en-US" dirty="0" smtClean="0"/>
              <a:t>Students did well simplifying</a:t>
            </a:r>
            <a:r>
              <a:rPr lang="en-US" baseline="0" dirty="0" smtClean="0"/>
              <a:t> expressions with powers of</a:t>
            </a:r>
            <a:r>
              <a:rPr lang="en-US" i="1" baseline="0" dirty="0" smtClean="0"/>
              <a:t> i</a:t>
            </a:r>
            <a:r>
              <a:rPr lang="en-US" baseline="0" dirty="0" smtClean="0"/>
              <a:t>.  They had a more difficult time performing operations on complex numbers and identifying properties that are valid for the complex numbers.</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fld id="{3214E462-F3AB-4A51-B6A4-7374B3FF3B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3214E462-F3AB-4A51-B6A4-7374B3FF3B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3214E462-F3AB-4A51-B6A4-7374B3FF3B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1" i="0" baseline="0">
                <a:solidFill>
                  <a:srgbClr val="77933C"/>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3214E462-F3AB-4A51-B6A4-7374B3FF3B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3214E462-F3AB-4A51-B6A4-7374B3FF3B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3214E462-F3AB-4A51-B6A4-7374B3FF3B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baseline="0">
                <a:solidFill>
                  <a:srgbClr val="77933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baseline="0">
                <a:solidFill>
                  <a:srgbClr val="77933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3214E462-F3AB-4A51-B6A4-7374B3FF3B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990600"/>
            <a:ext cx="8915400" cy="1143000"/>
          </a:xfrm>
        </p:spPr>
        <p:txBody>
          <a:bodyPr/>
          <a:lstStyle>
            <a:lvl1pPr>
              <a:defRPr sz="4400"/>
            </a:lvl1pPr>
          </a:lstStyle>
          <a:p>
            <a:pPr>
              <a:defRPr/>
            </a:pPr>
            <a:r>
              <a:rPr lang="en-US" sz="3200" b="1" dirty="0" smtClean="0">
                <a:solidFill>
                  <a:srgbClr val="4F6228"/>
                </a:solidFill>
                <a:latin typeface="Arial" pitchFamily="34" charset="0"/>
                <a:cs typeface="Arial" pitchFamily="34" charset="0"/>
              </a:rPr>
              <a:t>Spring 2014 Student Performance Analysis</a:t>
            </a:r>
            <a:endParaRPr lang="en-US" sz="3200" b="1" dirty="0">
              <a:solidFill>
                <a:srgbClr val="4F6228"/>
              </a:solidFill>
              <a:latin typeface="Arial" pitchFamily="34" charset="0"/>
              <a:cs typeface="Arial" pitchFamily="34" charset="0"/>
            </a:endParaRPr>
          </a:p>
        </p:txBody>
      </p:sp>
      <p:cxnSp>
        <p:nvCxnSpPr>
          <p:cNvPr id="5" name="Straight Connector 4"/>
          <p:cNvCxnSpPr/>
          <p:nvPr userDrawn="1"/>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6" name="Picture 5" descr="SOL Emblem.jpg"/>
          <p:cNvPicPr>
            <a:picLocks noChangeAspect="1"/>
          </p:cNvPicPr>
          <p:nvPr userDrawn="1"/>
        </p:nvPicPr>
        <p:blipFill>
          <a:blip r:embed="rId2" cstate="print"/>
          <a:srcRect l="20833" t="21111" r="40000" b="38889"/>
          <a:stretch>
            <a:fillRect/>
          </a:stretch>
        </p:blipFill>
        <p:spPr>
          <a:xfrm>
            <a:off x="4876800" y="2133600"/>
            <a:ext cx="3581400" cy="2819400"/>
          </a:xfrm>
          <a:prstGeom prst="rect">
            <a:avLst/>
          </a:prstGeom>
        </p:spPr>
      </p:pic>
      <p:sp>
        <p:nvSpPr>
          <p:cNvPr id="7" name="TextBox 6"/>
          <p:cNvSpPr txBox="1"/>
          <p:nvPr userDrawn="1"/>
        </p:nvSpPr>
        <p:spPr>
          <a:xfrm>
            <a:off x="304800" y="3352800"/>
            <a:ext cx="4419600" cy="954107"/>
          </a:xfrm>
          <a:prstGeom prst="rect">
            <a:avLst/>
          </a:prstGeom>
          <a:noFill/>
        </p:spPr>
        <p:txBody>
          <a:bodyPr wrap="square" rtlCol="0">
            <a:spAutoFit/>
          </a:bodyPr>
          <a:lstStyle/>
          <a:p>
            <a:r>
              <a:rPr lang="en-US" sz="2800" b="1" dirty="0" smtClean="0">
                <a:solidFill>
                  <a:srgbClr val="77933C"/>
                </a:solidFill>
                <a:latin typeface="Arial" pitchFamily="34" charset="0"/>
                <a:cs typeface="Arial" pitchFamily="34" charset="0"/>
              </a:rPr>
              <a:t>Algebra</a:t>
            </a:r>
            <a:r>
              <a:rPr lang="en-US" sz="2800" b="1" baseline="0" dirty="0" smtClean="0">
                <a:solidFill>
                  <a:srgbClr val="77933C"/>
                </a:solidFill>
                <a:latin typeface="Arial" pitchFamily="34" charset="0"/>
                <a:cs typeface="Arial" pitchFamily="34" charset="0"/>
              </a:rPr>
              <a:t> II</a:t>
            </a:r>
            <a:endParaRPr lang="en-US" sz="2800" b="1" dirty="0" smtClean="0">
              <a:solidFill>
                <a:srgbClr val="77933C"/>
              </a:solidFill>
              <a:latin typeface="Arial" pitchFamily="34" charset="0"/>
              <a:cs typeface="Arial" pitchFamily="34" charset="0"/>
            </a:endParaRPr>
          </a:p>
          <a:p>
            <a:r>
              <a:rPr lang="en-US" sz="2800" b="1" dirty="0" smtClean="0">
                <a:solidFill>
                  <a:srgbClr val="77933C"/>
                </a:solidFill>
                <a:latin typeface="Arial" pitchFamily="34" charset="0"/>
                <a:cs typeface="Arial" pitchFamily="34" charset="0"/>
              </a:rPr>
              <a:t>Standards of Learning</a:t>
            </a:r>
            <a:endParaRPr lang="en-US" sz="2800" b="1" dirty="0">
              <a:solidFill>
                <a:srgbClr val="77933C"/>
              </a:solidFill>
              <a:latin typeface="Arial" pitchFamily="34" charset="0"/>
              <a:cs typeface="Arial" pitchFamily="34" charset="0"/>
            </a:endParaRPr>
          </a:p>
        </p:txBody>
      </p:sp>
      <p:cxnSp>
        <p:nvCxnSpPr>
          <p:cNvPr id="8" name="Straight Connector 7"/>
          <p:cNvCxnSpPr/>
          <p:nvPr userDrawn="1"/>
        </p:nvCxnSpPr>
        <p:spPr>
          <a:xfrm>
            <a:off x="0" y="6477000"/>
            <a:ext cx="74676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28600" y="5638800"/>
            <a:ext cx="5029200" cy="646331"/>
          </a:xfrm>
          <a:prstGeom prst="rect">
            <a:avLst/>
          </a:prstGeom>
          <a:noFill/>
        </p:spPr>
        <p:txBody>
          <a:bodyPr wrap="square" rtlCol="0">
            <a:spAutoFit/>
          </a:bodyPr>
          <a:lstStyle/>
          <a:p>
            <a:r>
              <a:rPr lang="en-US" b="1" dirty="0" smtClean="0">
                <a:solidFill>
                  <a:srgbClr val="4F6228"/>
                </a:solidFill>
              </a:rPr>
              <a:t>Presentation may be paused and resumed using the arrow keys or the mouse.</a:t>
            </a:r>
            <a:endParaRPr lang="en-US" b="1" dirty="0">
              <a:solidFill>
                <a:srgbClr val="4F6228"/>
              </a:solidFill>
            </a:endParaRPr>
          </a:p>
        </p:txBody>
      </p:sp>
      <p:pic>
        <p:nvPicPr>
          <p:cNvPr id="1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userDrawn="1"/>
        </p:nvPicPr>
        <p:blipFill>
          <a:blip r:embed="rId3" cstate="print"/>
          <a:srcRect/>
          <a:stretch>
            <a:fillRect/>
          </a:stretch>
        </p:blipFill>
        <p:spPr bwMode="auto">
          <a:xfrm>
            <a:off x="7696200" y="5943600"/>
            <a:ext cx="1007389" cy="685800"/>
          </a:xfrm>
          <a:prstGeom prst="rect">
            <a:avLst/>
          </a:prstGeom>
          <a:noFill/>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214E462-F3AB-4A51-B6A4-7374B3FF3B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solidFill>
                  <a:srgbClr val="77933C"/>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3214E462-F3AB-4A51-B6A4-7374B3FF3B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3214E462-F3AB-4A51-B6A4-7374B3FF3BFA}"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7" name="Straight Connector 6"/>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3" cstate="print"/>
          <a:srcRect/>
          <a:stretch>
            <a:fillRect/>
          </a:stretch>
        </p:blipFill>
        <p:spPr bwMode="auto">
          <a:xfrm>
            <a:off x="7696200" y="5943600"/>
            <a:ext cx="1007389" cy="685800"/>
          </a:xfrm>
          <a:prstGeom prst="rect">
            <a:avLst/>
          </a:prstGeom>
          <a:noFill/>
        </p:spPr>
      </p:pic>
      <p:sp>
        <p:nvSpPr>
          <p:cNvPr id="8" name="Slide Number Placeholder 7"/>
          <p:cNvSpPr>
            <a:spLocks noGrp="1"/>
          </p:cNvSpPr>
          <p:nvPr>
            <p:ph type="sldNum" sz="quarter" idx="4"/>
          </p:nvPr>
        </p:nvSpPr>
        <p:spPr>
          <a:xfrm>
            <a:off x="228600" y="6324600"/>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4E462-F3AB-4A51-B6A4-7374B3FF3B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rgbClr val="4F6228"/>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media10.wma"/><Relationship Id="rId7" Type="http://schemas.openxmlformats.org/officeDocument/2006/relationships/image" Target="../media/image29.png"/><Relationship Id="rId2" Type="http://schemas.microsoft.com/office/2007/relationships/media" Target="../media/media10.wma"/><Relationship Id="rId1" Type="http://schemas.openxmlformats.org/officeDocument/2006/relationships/tags" Target="../tags/tag6.xml"/><Relationship Id="rId6" Type="http://schemas.openxmlformats.org/officeDocument/2006/relationships/image" Target="../media/image28.png"/><Relationship Id="rId11" Type="http://schemas.openxmlformats.org/officeDocument/2006/relationships/image" Target="../media/image3.png"/><Relationship Id="rId5" Type="http://schemas.openxmlformats.org/officeDocument/2006/relationships/notesSlide" Target="../notesSlides/notesSlide10.xml"/><Relationship Id="rId10" Type="http://schemas.openxmlformats.org/officeDocument/2006/relationships/image" Target="../media/image32.png"/><Relationship Id="rId4" Type="http://schemas.openxmlformats.org/officeDocument/2006/relationships/slideLayout" Target="../slideLayouts/slideLayout2.xml"/><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media11.wma"/><Relationship Id="rId7" Type="http://schemas.openxmlformats.org/officeDocument/2006/relationships/image" Target="../media/image34.png"/><Relationship Id="rId2" Type="http://schemas.microsoft.com/office/2007/relationships/media" Target="../media/media11.wma"/><Relationship Id="rId1" Type="http://schemas.openxmlformats.org/officeDocument/2006/relationships/tags" Target="../tags/tag7.xml"/><Relationship Id="rId6" Type="http://schemas.openxmlformats.org/officeDocument/2006/relationships/image" Target="../media/image33.png"/><Relationship Id="rId5" Type="http://schemas.openxmlformats.org/officeDocument/2006/relationships/notesSlide" Target="../notesSlides/notesSlide11.xml"/><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media12.wma"/><Relationship Id="rId7" Type="http://schemas.openxmlformats.org/officeDocument/2006/relationships/image" Target="../media/image38.png"/><Relationship Id="rId12" Type="http://schemas.openxmlformats.org/officeDocument/2006/relationships/image" Target="../media/image3.png"/><Relationship Id="rId2" Type="http://schemas.microsoft.com/office/2007/relationships/media" Target="../media/media12.wma"/><Relationship Id="rId1" Type="http://schemas.openxmlformats.org/officeDocument/2006/relationships/tags" Target="../tags/tag8.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notesSlide" Target="../notesSlides/notesSlide12.xml"/><Relationship Id="rId10" Type="http://schemas.openxmlformats.org/officeDocument/2006/relationships/image" Target="../media/image41.png"/><Relationship Id="rId4" Type="http://schemas.openxmlformats.org/officeDocument/2006/relationships/slideLayout" Target="../slideLayouts/slideLayout2.xml"/><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audio" Target="../media/media14.wma"/><Relationship Id="rId7" Type="http://schemas.openxmlformats.org/officeDocument/2006/relationships/image" Target="../media/image44.png"/><Relationship Id="rId2" Type="http://schemas.microsoft.com/office/2007/relationships/media" Target="../media/media14.wma"/><Relationship Id="rId1" Type="http://schemas.openxmlformats.org/officeDocument/2006/relationships/tags" Target="../tags/tag9.xml"/><Relationship Id="rId6" Type="http://schemas.openxmlformats.org/officeDocument/2006/relationships/image" Target="../media/image43.png"/><Relationship Id="rId5" Type="http://schemas.openxmlformats.org/officeDocument/2006/relationships/notesSlide" Target="../notesSlides/notesSlide14.xml"/><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audio" Target="../media/media15.wma"/><Relationship Id="rId7" Type="http://schemas.openxmlformats.org/officeDocument/2006/relationships/image" Target="../media/image48.png"/><Relationship Id="rId12" Type="http://schemas.openxmlformats.org/officeDocument/2006/relationships/image" Target="../media/image3.png"/><Relationship Id="rId2" Type="http://schemas.microsoft.com/office/2007/relationships/media" Target="../media/media15.wma"/><Relationship Id="rId1" Type="http://schemas.openxmlformats.org/officeDocument/2006/relationships/tags" Target="../tags/tag10.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notesSlide" Target="../notesSlides/notesSlide15.xml"/><Relationship Id="rId10" Type="http://schemas.openxmlformats.org/officeDocument/2006/relationships/image" Target="../media/image51.png"/><Relationship Id="rId4" Type="http://schemas.openxmlformats.org/officeDocument/2006/relationships/slideLayout" Target="../slideLayouts/slideLayout2.xml"/><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audio" Target="../media/media16.wma"/><Relationship Id="rId7" Type="http://schemas.openxmlformats.org/officeDocument/2006/relationships/image" Target="../media/image54.png"/><Relationship Id="rId2" Type="http://schemas.microsoft.com/office/2007/relationships/media" Target="../media/media16.wma"/><Relationship Id="rId1" Type="http://schemas.openxmlformats.org/officeDocument/2006/relationships/tags" Target="../tags/tag11.xml"/><Relationship Id="rId6" Type="http://schemas.openxmlformats.org/officeDocument/2006/relationships/image" Target="../media/image53.png"/><Relationship Id="rId5" Type="http://schemas.openxmlformats.org/officeDocument/2006/relationships/notesSlide" Target="../notesSlides/notesSlide16.xml"/><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media17.wma"/><Relationship Id="rId7" Type="http://schemas.openxmlformats.org/officeDocument/2006/relationships/image" Target="../media/image57.png"/><Relationship Id="rId12" Type="http://schemas.openxmlformats.org/officeDocument/2006/relationships/image" Target="../media/image3.png"/><Relationship Id="rId2" Type="http://schemas.microsoft.com/office/2007/relationships/media" Target="../media/media17.wma"/><Relationship Id="rId1" Type="http://schemas.openxmlformats.org/officeDocument/2006/relationships/tags" Target="../tags/tag1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notesSlide" Target="../notesSlides/notesSlide17.xml"/><Relationship Id="rId10" Type="http://schemas.openxmlformats.org/officeDocument/2006/relationships/image" Target="../media/image60.png"/><Relationship Id="rId4" Type="http://schemas.openxmlformats.org/officeDocument/2006/relationships/slideLayout" Target="../slideLayouts/slideLayout2.xml"/><Relationship Id="rId9" Type="http://schemas.openxmlformats.org/officeDocument/2006/relationships/image" Target="../media/image59.pn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audio" Target="../media/media18.wma"/><Relationship Id="rId7" Type="http://schemas.openxmlformats.org/officeDocument/2006/relationships/image" Target="../media/image63.png"/><Relationship Id="rId12" Type="http://schemas.openxmlformats.org/officeDocument/2006/relationships/image" Target="../media/image3.png"/><Relationship Id="rId2" Type="http://schemas.microsoft.com/office/2007/relationships/media" Target="../media/media18.wma"/><Relationship Id="rId1" Type="http://schemas.openxmlformats.org/officeDocument/2006/relationships/tags" Target="../tags/tag13.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notesSlide" Target="../notesSlides/notesSlide18.xml"/><Relationship Id="rId10" Type="http://schemas.openxmlformats.org/officeDocument/2006/relationships/image" Target="../media/image66.png"/><Relationship Id="rId4" Type="http://schemas.openxmlformats.org/officeDocument/2006/relationships/slideLayout" Target="../slideLayouts/slideLayout2.xml"/><Relationship Id="rId9"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5" Type="http://schemas.openxmlformats.org/officeDocument/2006/relationships/image" Target="../media/image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audio" Target="../media/media20.wma"/><Relationship Id="rId7" Type="http://schemas.openxmlformats.org/officeDocument/2006/relationships/image" Target="../media/image69.png"/><Relationship Id="rId2" Type="http://schemas.microsoft.com/office/2007/relationships/media" Target="../media/media20.wma"/><Relationship Id="rId1" Type="http://schemas.openxmlformats.org/officeDocument/2006/relationships/tags" Target="../tags/tag14.xml"/><Relationship Id="rId6" Type="http://schemas.openxmlformats.org/officeDocument/2006/relationships/image" Target="../media/image68.png"/><Relationship Id="rId11" Type="http://schemas.openxmlformats.org/officeDocument/2006/relationships/image" Target="../media/image3.png"/><Relationship Id="rId5" Type="http://schemas.openxmlformats.org/officeDocument/2006/relationships/notesSlide" Target="../notesSlides/notesSlide20.xml"/><Relationship Id="rId10" Type="http://schemas.openxmlformats.org/officeDocument/2006/relationships/image" Target="../media/image72.png"/><Relationship Id="rId4" Type="http://schemas.openxmlformats.org/officeDocument/2006/relationships/slideLayout" Target="../slideLayouts/slideLayout2.xml"/><Relationship Id="rId9"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ma"/><Relationship Id="rId1" Type="http://schemas.microsoft.com/office/2007/relationships/media" Target="../media/media21.wma"/><Relationship Id="rId5" Type="http://schemas.openxmlformats.org/officeDocument/2006/relationships/image" Target="../media/image3.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audio" Target="../media/media22.wma"/><Relationship Id="rId7" Type="http://schemas.openxmlformats.org/officeDocument/2006/relationships/image" Target="../media/image74.png"/><Relationship Id="rId2" Type="http://schemas.microsoft.com/office/2007/relationships/media" Target="../media/media22.wma"/><Relationship Id="rId1" Type="http://schemas.openxmlformats.org/officeDocument/2006/relationships/tags" Target="../tags/tag15.xml"/><Relationship Id="rId6" Type="http://schemas.openxmlformats.org/officeDocument/2006/relationships/image" Target="../media/image73.png"/><Relationship Id="rId11" Type="http://schemas.openxmlformats.org/officeDocument/2006/relationships/image" Target="../media/image3.png"/><Relationship Id="rId5" Type="http://schemas.openxmlformats.org/officeDocument/2006/relationships/notesSlide" Target="../notesSlides/notesSlide22.xml"/><Relationship Id="rId10" Type="http://schemas.openxmlformats.org/officeDocument/2006/relationships/image" Target="../media/image77.png"/><Relationship Id="rId4" Type="http://schemas.openxmlformats.org/officeDocument/2006/relationships/slideLayout" Target="../slideLayouts/slideLayout2.xml"/><Relationship Id="rId9"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ma"/><Relationship Id="rId1" Type="http://schemas.microsoft.com/office/2007/relationships/media" Target="../media/media23.wma"/><Relationship Id="rId5" Type="http://schemas.openxmlformats.org/officeDocument/2006/relationships/image" Target="../media/image3.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audio" Target="../media/media24.wma"/><Relationship Id="rId7" Type="http://schemas.openxmlformats.org/officeDocument/2006/relationships/image" Target="../media/image3.png"/><Relationship Id="rId2" Type="http://schemas.microsoft.com/office/2007/relationships/media" Target="../media/media24.wma"/><Relationship Id="rId1" Type="http://schemas.openxmlformats.org/officeDocument/2006/relationships/tags" Target="../tags/tag16.xml"/><Relationship Id="rId6" Type="http://schemas.openxmlformats.org/officeDocument/2006/relationships/image" Target="../media/image78.pn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3.png"/><Relationship Id="rId3" Type="http://schemas.openxmlformats.org/officeDocument/2006/relationships/audio" Target="../media/media25.wma"/><Relationship Id="rId7" Type="http://schemas.openxmlformats.org/officeDocument/2006/relationships/image" Target="../media/image80.png"/><Relationship Id="rId12" Type="http://schemas.openxmlformats.org/officeDocument/2006/relationships/image" Target="../media/image85.png"/><Relationship Id="rId2" Type="http://schemas.microsoft.com/office/2007/relationships/media" Target="../media/media25.wma"/><Relationship Id="rId1" Type="http://schemas.openxmlformats.org/officeDocument/2006/relationships/tags" Target="../tags/tag17.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notesSlide" Target="../notesSlides/notesSlide25.xml"/><Relationship Id="rId10" Type="http://schemas.openxmlformats.org/officeDocument/2006/relationships/image" Target="../media/image83.png"/><Relationship Id="rId4" Type="http://schemas.openxmlformats.org/officeDocument/2006/relationships/slideLayout" Target="../slideLayouts/slideLayout2.xml"/><Relationship Id="rId9" Type="http://schemas.openxmlformats.org/officeDocument/2006/relationships/image" Target="../media/image82.png"/></Relationships>
</file>

<file path=ppt/slides/_rels/slide26.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audio" Target="../media/media26.wma"/><Relationship Id="rId7" Type="http://schemas.openxmlformats.org/officeDocument/2006/relationships/image" Target="../media/image87.png"/><Relationship Id="rId12" Type="http://schemas.openxmlformats.org/officeDocument/2006/relationships/image" Target="../media/image92.png"/><Relationship Id="rId2" Type="http://schemas.microsoft.com/office/2007/relationships/media" Target="../media/media26.wma"/><Relationship Id="rId1" Type="http://schemas.openxmlformats.org/officeDocument/2006/relationships/tags" Target="../tags/tag18.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notesSlide" Target="../notesSlides/notesSlide26.xml"/><Relationship Id="rId15" Type="http://schemas.openxmlformats.org/officeDocument/2006/relationships/image" Target="../media/image3.png"/><Relationship Id="rId10" Type="http://schemas.openxmlformats.org/officeDocument/2006/relationships/image" Target="../media/image90.png"/><Relationship Id="rId4" Type="http://schemas.openxmlformats.org/officeDocument/2006/relationships/slideLayout" Target="../slideLayouts/slideLayout2.xml"/><Relationship Id="rId9" Type="http://schemas.openxmlformats.org/officeDocument/2006/relationships/image" Target="../media/image89.png"/><Relationship Id="rId14" Type="http://schemas.openxmlformats.org/officeDocument/2006/relationships/image" Target="../media/image94.png"/></Relationships>
</file>

<file path=ppt/slides/_rels/slide2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audio" Target="../media/media27.wma"/><Relationship Id="rId7" Type="http://schemas.openxmlformats.org/officeDocument/2006/relationships/image" Target="../media/image96.png"/><Relationship Id="rId2" Type="http://schemas.microsoft.com/office/2007/relationships/media" Target="../media/media27.wma"/><Relationship Id="rId1" Type="http://schemas.openxmlformats.org/officeDocument/2006/relationships/tags" Target="../tags/tag19.xml"/><Relationship Id="rId6" Type="http://schemas.openxmlformats.org/officeDocument/2006/relationships/image" Target="../media/image95.png"/><Relationship Id="rId5" Type="http://schemas.openxmlformats.org/officeDocument/2006/relationships/notesSlide" Target="../notesSlides/notesSlide27.xml"/><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98.png"/></Relationships>
</file>

<file path=ppt/slides/_rels/slide2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audio" Target="../media/media28.wma"/><Relationship Id="rId7" Type="http://schemas.openxmlformats.org/officeDocument/2006/relationships/image" Target="../media/image100.png"/><Relationship Id="rId2" Type="http://schemas.microsoft.com/office/2007/relationships/media" Target="../media/media28.wma"/><Relationship Id="rId1" Type="http://schemas.openxmlformats.org/officeDocument/2006/relationships/tags" Target="../tags/tag20.xml"/><Relationship Id="rId6" Type="http://schemas.openxmlformats.org/officeDocument/2006/relationships/image" Target="../media/image99.png"/><Relationship Id="rId11" Type="http://schemas.openxmlformats.org/officeDocument/2006/relationships/image" Target="../media/image3.png"/><Relationship Id="rId5" Type="http://schemas.openxmlformats.org/officeDocument/2006/relationships/notesSlide" Target="../notesSlides/notesSlide28.xml"/><Relationship Id="rId10" Type="http://schemas.openxmlformats.org/officeDocument/2006/relationships/image" Target="../media/image103.png"/><Relationship Id="rId4" Type="http://schemas.openxmlformats.org/officeDocument/2006/relationships/slideLayout" Target="../slideLayouts/slideLayout2.xml"/><Relationship Id="rId9" Type="http://schemas.openxmlformats.org/officeDocument/2006/relationships/image" Target="../media/image102.png"/></Relationships>
</file>

<file path=ppt/slides/_rels/slide29.xml.rels><?xml version="1.0" encoding="UTF-8" standalone="yes"?>
<Relationships xmlns="http://schemas.openxmlformats.org/package/2006/relationships"><Relationship Id="rId3" Type="http://schemas.openxmlformats.org/officeDocument/2006/relationships/audio" Target="../media/media29.wma"/><Relationship Id="rId7" Type="http://schemas.openxmlformats.org/officeDocument/2006/relationships/image" Target="../media/image3.png"/><Relationship Id="rId2" Type="http://schemas.microsoft.com/office/2007/relationships/media" Target="../media/media29.wma"/><Relationship Id="rId1" Type="http://schemas.openxmlformats.org/officeDocument/2006/relationships/tags" Target="../tags/tag21.xml"/><Relationship Id="rId6" Type="http://schemas.openxmlformats.org/officeDocument/2006/relationships/image" Target="../media/image104.png"/><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3.wma"/><Relationship Id="rId7" Type="http://schemas.openxmlformats.org/officeDocument/2006/relationships/image" Target="../media/image5.png"/><Relationship Id="rId12" Type="http://schemas.openxmlformats.org/officeDocument/2006/relationships/image" Target="../media/image3.png"/><Relationship Id="rId2" Type="http://schemas.microsoft.com/office/2007/relationships/media" Target="../media/media3.wma"/><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notesSlide" Target="../notesSlides/notesSlide3.xml"/><Relationship Id="rId10" Type="http://schemas.openxmlformats.org/officeDocument/2006/relationships/image" Target="../media/image8.png"/><Relationship Id="rId4" Type="http://schemas.openxmlformats.org/officeDocument/2006/relationships/slideLayout" Target="../slideLayouts/slideLayout2.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audio" Target="../media/media30.wma"/><Relationship Id="rId7" Type="http://schemas.openxmlformats.org/officeDocument/2006/relationships/image" Target="../media/image106.png"/><Relationship Id="rId2" Type="http://schemas.microsoft.com/office/2007/relationships/media" Target="../media/media30.wma"/><Relationship Id="rId1" Type="http://schemas.openxmlformats.org/officeDocument/2006/relationships/tags" Target="../tags/tag22.xml"/><Relationship Id="rId6" Type="http://schemas.openxmlformats.org/officeDocument/2006/relationships/image" Target="../media/image105.png"/><Relationship Id="rId11" Type="http://schemas.openxmlformats.org/officeDocument/2006/relationships/image" Target="../media/image3.png"/><Relationship Id="rId5" Type="http://schemas.openxmlformats.org/officeDocument/2006/relationships/notesSlide" Target="../notesSlides/notesSlide30.xml"/><Relationship Id="rId10" Type="http://schemas.openxmlformats.org/officeDocument/2006/relationships/image" Target="../media/image109.png"/><Relationship Id="rId4" Type="http://schemas.openxmlformats.org/officeDocument/2006/relationships/slideLayout" Target="../slideLayouts/slideLayout2.xml"/><Relationship Id="rId9" Type="http://schemas.openxmlformats.org/officeDocument/2006/relationships/image" Target="../media/image108.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1.wma"/><Relationship Id="rId7" Type="http://schemas.openxmlformats.org/officeDocument/2006/relationships/image" Target="../media/image111.png"/><Relationship Id="rId2" Type="http://schemas.microsoft.com/office/2007/relationships/media" Target="../media/media31.wma"/><Relationship Id="rId1" Type="http://schemas.openxmlformats.org/officeDocument/2006/relationships/tags" Target="../tags/tag23.xml"/><Relationship Id="rId6" Type="http://schemas.openxmlformats.org/officeDocument/2006/relationships/image" Target="../media/image110.png"/><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audio" Target="../media/media32.wma"/><Relationship Id="rId7" Type="http://schemas.openxmlformats.org/officeDocument/2006/relationships/image" Target="../media/image113.png"/><Relationship Id="rId2" Type="http://schemas.microsoft.com/office/2007/relationships/media" Target="../media/media32.wma"/><Relationship Id="rId1" Type="http://schemas.openxmlformats.org/officeDocument/2006/relationships/tags" Target="../tags/tag24.xml"/><Relationship Id="rId6" Type="http://schemas.openxmlformats.org/officeDocument/2006/relationships/image" Target="../media/image112.png"/><Relationship Id="rId11" Type="http://schemas.openxmlformats.org/officeDocument/2006/relationships/image" Target="../media/image3.png"/><Relationship Id="rId5" Type="http://schemas.openxmlformats.org/officeDocument/2006/relationships/notesSlide" Target="../notesSlides/notesSlide32.xml"/><Relationship Id="rId10" Type="http://schemas.openxmlformats.org/officeDocument/2006/relationships/image" Target="../media/image116.png"/><Relationship Id="rId4" Type="http://schemas.openxmlformats.org/officeDocument/2006/relationships/slideLayout" Target="../slideLayouts/slideLayout2.xml"/><Relationship Id="rId9" Type="http://schemas.openxmlformats.org/officeDocument/2006/relationships/image" Target="../media/image115.png"/></Relationships>
</file>

<file path=ppt/slides/_rels/slide33.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audio" Target="../media/media33.wma"/><Relationship Id="rId7" Type="http://schemas.openxmlformats.org/officeDocument/2006/relationships/image" Target="../media/image118.png"/><Relationship Id="rId2" Type="http://schemas.microsoft.com/office/2007/relationships/media" Target="../media/media33.wma"/><Relationship Id="rId1" Type="http://schemas.openxmlformats.org/officeDocument/2006/relationships/tags" Target="../tags/tag25.xml"/><Relationship Id="rId6" Type="http://schemas.openxmlformats.org/officeDocument/2006/relationships/image" Target="../media/image117.png"/><Relationship Id="rId11" Type="http://schemas.openxmlformats.org/officeDocument/2006/relationships/image" Target="../media/image3.png"/><Relationship Id="rId5" Type="http://schemas.openxmlformats.org/officeDocument/2006/relationships/notesSlide" Target="../notesSlides/notesSlide33.xml"/><Relationship Id="rId10" Type="http://schemas.openxmlformats.org/officeDocument/2006/relationships/image" Target="../media/image121.png"/><Relationship Id="rId4" Type="http://schemas.openxmlformats.org/officeDocument/2006/relationships/slideLayout" Target="../slideLayouts/slideLayout2.xml"/><Relationship Id="rId9" Type="http://schemas.openxmlformats.org/officeDocument/2006/relationships/image" Target="../media/image120.png"/></Relationships>
</file>

<file path=ppt/slides/_rels/slide34.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audio" Target="../media/media34.wma"/><Relationship Id="rId7" Type="http://schemas.openxmlformats.org/officeDocument/2006/relationships/image" Target="../media/image119.png"/><Relationship Id="rId2" Type="http://schemas.microsoft.com/office/2007/relationships/media" Target="../media/media34.wma"/><Relationship Id="rId1" Type="http://schemas.openxmlformats.org/officeDocument/2006/relationships/tags" Target="../tags/tag26.xml"/><Relationship Id="rId6" Type="http://schemas.openxmlformats.org/officeDocument/2006/relationships/image" Target="../media/image122.png"/><Relationship Id="rId11" Type="http://schemas.openxmlformats.org/officeDocument/2006/relationships/image" Target="../media/image3.png"/><Relationship Id="rId5" Type="http://schemas.openxmlformats.org/officeDocument/2006/relationships/notesSlide" Target="../notesSlides/notesSlide34.xml"/><Relationship Id="rId10" Type="http://schemas.openxmlformats.org/officeDocument/2006/relationships/image" Target="../media/image118.png"/><Relationship Id="rId4" Type="http://schemas.openxmlformats.org/officeDocument/2006/relationships/slideLayout" Target="../slideLayouts/slideLayout2.xml"/><Relationship Id="rId9" Type="http://schemas.openxmlformats.org/officeDocument/2006/relationships/image" Target="../media/image123.png"/></Relationships>
</file>

<file path=ppt/slides/_rels/slide35.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audio" Target="../media/media35.wma"/><Relationship Id="rId7" Type="http://schemas.openxmlformats.org/officeDocument/2006/relationships/image" Target="../media/image125.png"/><Relationship Id="rId2" Type="http://schemas.microsoft.com/office/2007/relationships/media" Target="../media/media35.wma"/><Relationship Id="rId1" Type="http://schemas.openxmlformats.org/officeDocument/2006/relationships/tags" Target="../tags/tag27.xml"/><Relationship Id="rId6" Type="http://schemas.openxmlformats.org/officeDocument/2006/relationships/image" Target="../media/image124.png"/><Relationship Id="rId5" Type="http://schemas.openxmlformats.org/officeDocument/2006/relationships/notesSlide" Target="../notesSlides/notesSlide35.xml"/><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audio" Target="../media/media36.wma"/><Relationship Id="rId7" Type="http://schemas.openxmlformats.org/officeDocument/2006/relationships/image" Target="../media/image128.png"/><Relationship Id="rId12" Type="http://schemas.openxmlformats.org/officeDocument/2006/relationships/image" Target="../media/image3.png"/><Relationship Id="rId2" Type="http://schemas.microsoft.com/office/2007/relationships/media" Target="../media/media36.wma"/><Relationship Id="rId1" Type="http://schemas.openxmlformats.org/officeDocument/2006/relationships/tags" Target="../tags/tag28.xml"/><Relationship Id="rId6" Type="http://schemas.openxmlformats.org/officeDocument/2006/relationships/image" Target="../media/image127.png"/><Relationship Id="rId11" Type="http://schemas.openxmlformats.org/officeDocument/2006/relationships/image" Target="../media/image132.png"/><Relationship Id="rId5" Type="http://schemas.openxmlformats.org/officeDocument/2006/relationships/notesSlide" Target="../notesSlides/notesSlide36.xml"/><Relationship Id="rId10" Type="http://schemas.openxmlformats.org/officeDocument/2006/relationships/image" Target="../media/image131.png"/><Relationship Id="rId4" Type="http://schemas.openxmlformats.org/officeDocument/2006/relationships/slideLayout" Target="../slideLayouts/slideLayout2.xml"/><Relationship Id="rId9" Type="http://schemas.openxmlformats.org/officeDocument/2006/relationships/image" Target="../media/image130.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7.wma"/><Relationship Id="rId1" Type="http://schemas.microsoft.com/office/2007/relationships/media" Target="../media/media37.wma"/><Relationship Id="rId5" Type="http://schemas.openxmlformats.org/officeDocument/2006/relationships/image" Target="../media/image3.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audio" Target="../media/media38.wma"/><Relationship Id="rId7" Type="http://schemas.openxmlformats.org/officeDocument/2006/relationships/image" Target="../media/image134.png"/><Relationship Id="rId2" Type="http://schemas.microsoft.com/office/2007/relationships/media" Target="../media/media38.wma"/><Relationship Id="rId1" Type="http://schemas.openxmlformats.org/officeDocument/2006/relationships/tags" Target="../tags/tag29.xml"/><Relationship Id="rId6" Type="http://schemas.openxmlformats.org/officeDocument/2006/relationships/image" Target="../media/image133.png"/><Relationship Id="rId5" Type="http://schemas.openxmlformats.org/officeDocument/2006/relationships/notesSlide" Target="../notesSlides/notesSlide38.xml"/><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13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9.wma"/><Relationship Id="rId1" Type="http://schemas.microsoft.com/office/2007/relationships/media" Target="../media/media39.wma"/><Relationship Id="rId5" Type="http://schemas.openxmlformats.org/officeDocument/2006/relationships/image" Target="../media/image3.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media4.wma"/><Relationship Id="rId7" Type="http://schemas.openxmlformats.org/officeDocument/2006/relationships/image" Target="../media/image11.png"/><Relationship Id="rId2" Type="http://schemas.microsoft.com/office/2007/relationships/media" Target="../media/media4.wma"/><Relationship Id="rId1" Type="http://schemas.openxmlformats.org/officeDocument/2006/relationships/tags" Target="../tags/tag2.xml"/><Relationship Id="rId6" Type="http://schemas.openxmlformats.org/officeDocument/2006/relationships/image" Target="../media/image10.png"/><Relationship Id="rId11" Type="http://schemas.openxmlformats.org/officeDocument/2006/relationships/image" Target="../media/image3.png"/><Relationship Id="rId5" Type="http://schemas.openxmlformats.org/officeDocument/2006/relationships/notesSlide" Target="../notesSlides/notesSlide4.xml"/><Relationship Id="rId10" Type="http://schemas.openxmlformats.org/officeDocument/2006/relationships/image" Target="../media/image14.png"/><Relationship Id="rId4" Type="http://schemas.openxmlformats.org/officeDocument/2006/relationships/slideLayout" Target="../slideLayouts/slideLayout2.xml"/><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audio" Target="../media/media40.wma"/><Relationship Id="rId2" Type="http://schemas.microsoft.com/office/2007/relationships/media" Target="../media/media40.wma"/><Relationship Id="rId1" Type="http://schemas.openxmlformats.org/officeDocument/2006/relationships/tags" Target="../tags/tag30.xml"/><Relationship Id="rId6" Type="http://schemas.openxmlformats.org/officeDocument/2006/relationships/image" Target="../media/image3.png"/><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1.wma"/><Relationship Id="rId1" Type="http://schemas.microsoft.com/office/2007/relationships/media" Target="../media/media41.wma"/><Relationship Id="rId5" Type="http://schemas.openxmlformats.org/officeDocument/2006/relationships/image" Target="../media/image3.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audio" Target="../media/media42.wma"/><Relationship Id="rId7" Type="http://schemas.openxmlformats.org/officeDocument/2006/relationships/image" Target="../media/image138.png"/><Relationship Id="rId2" Type="http://schemas.microsoft.com/office/2007/relationships/media" Target="../media/media42.wma"/><Relationship Id="rId1" Type="http://schemas.openxmlformats.org/officeDocument/2006/relationships/tags" Target="../tags/tag31.xml"/><Relationship Id="rId6" Type="http://schemas.openxmlformats.org/officeDocument/2006/relationships/image" Target="../media/image137.png"/><Relationship Id="rId5" Type="http://schemas.openxmlformats.org/officeDocument/2006/relationships/notesSlide" Target="../notesSlides/notesSlide42.xml"/><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43.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audio" Target="../media/media43.wma"/><Relationship Id="rId7" Type="http://schemas.openxmlformats.org/officeDocument/2006/relationships/image" Target="../media/image141.png"/><Relationship Id="rId2" Type="http://schemas.microsoft.com/office/2007/relationships/media" Target="../media/media43.wma"/><Relationship Id="rId1" Type="http://schemas.openxmlformats.org/officeDocument/2006/relationships/tags" Target="../tags/tag32.xml"/><Relationship Id="rId6" Type="http://schemas.openxmlformats.org/officeDocument/2006/relationships/image" Target="../media/image140.png"/><Relationship Id="rId5" Type="http://schemas.openxmlformats.org/officeDocument/2006/relationships/notesSlide" Target="../notesSlides/notesSlide43.xml"/><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4.wma"/><Relationship Id="rId1" Type="http://schemas.microsoft.com/office/2007/relationships/media" Target="../media/media44.wma"/><Relationship Id="rId5" Type="http://schemas.openxmlformats.org/officeDocument/2006/relationships/image" Target="../media/image3.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audio" Target="../media/media45.wma"/><Relationship Id="rId7" Type="http://schemas.openxmlformats.org/officeDocument/2006/relationships/image" Target="../media/image3.png"/><Relationship Id="rId2" Type="http://schemas.microsoft.com/office/2007/relationships/media" Target="../media/media45.wma"/><Relationship Id="rId1" Type="http://schemas.openxmlformats.org/officeDocument/2006/relationships/tags" Target="../tags/tag33.xml"/><Relationship Id="rId6" Type="http://schemas.openxmlformats.org/officeDocument/2006/relationships/hyperlink" Target="http://www.doe.virginia.gov/instruction/mathematics/high/technical_assistance_algebra2_aii_11.pdf" TargetMode="External"/><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media46.wma"/><Relationship Id="rId2" Type="http://schemas.microsoft.com/office/2007/relationships/media" Target="../media/media46.wma"/><Relationship Id="rId1" Type="http://schemas.openxmlformats.org/officeDocument/2006/relationships/tags" Target="../tags/tag34.xml"/><Relationship Id="rId6" Type="http://schemas.openxmlformats.org/officeDocument/2006/relationships/image" Target="../media/image3.png"/><Relationship Id="rId5" Type="http://schemas.openxmlformats.org/officeDocument/2006/relationships/notesSlide" Target="../notesSlides/notesSlide46.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audio" Target="../media/media47.wma"/><Relationship Id="rId2" Type="http://schemas.microsoft.com/office/2007/relationships/media" Target="../media/media47.wma"/><Relationship Id="rId1" Type="http://schemas.openxmlformats.org/officeDocument/2006/relationships/tags" Target="../tags/tag35.xml"/><Relationship Id="rId6" Type="http://schemas.openxmlformats.org/officeDocument/2006/relationships/image" Target="../media/image3.png"/><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audio" Target="../media/media48.wma"/><Relationship Id="rId7" Type="http://schemas.openxmlformats.org/officeDocument/2006/relationships/image" Target="../media/image1.jpeg"/><Relationship Id="rId12" Type="http://schemas.openxmlformats.org/officeDocument/2006/relationships/image" Target="../media/image3.png"/><Relationship Id="rId2" Type="http://schemas.microsoft.com/office/2007/relationships/media" Target="../media/media48.wma"/><Relationship Id="rId1" Type="http://schemas.openxmlformats.org/officeDocument/2006/relationships/vmlDrawing" Target="../drawings/vmlDrawing1.vml"/><Relationship Id="rId6" Type="http://schemas.openxmlformats.org/officeDocument/2006/relationships/hyperlink" Target="http://www.doe.virginia.gov/testing/sol/practice_items/index.shtml" TargetMode="External"/><Relationship Id="rId11" Type="http://schemas.openxmlformats.org/officeDocument/2006/relationships/oleObject" Target="../embeddings/oleObject3.bin"/><Relationship Id="rId5" Type="http://schemas.openxmlformats.org/officeDocument/2006/relationships/notesSlide" Target="../notesSlides/notesSlide48.xml"/><Relationship Id="rId10" Type="http://schemas.openxmlformats.org/officeDocument/2006/relationships/oleObject" Target="../embeddings/oleObject2.bin"/><Relationship Id="rId4" Type="http://schemas.openxmlformats.org/officeDocument/2006/relationships/slideLayout" Target="../slideLayouts/slideLayout2.xml"/><Relationship Id="rId9" Type="http://schemas.openxmlformats.org/officeDocument/2006/relationships/image" Target="../media/image137.wmf"/></Relationships>
</file>

<file path=ppt/slides/_rels/slide49.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3.png"/><Relationship Id="rId3" Type="http://schemas.openxmlformats.org/officeDocument/2006/relationships/audio" Target="../media/media49.wma"/><Relationship Id="rId7" Type="http://schemas.openxmlformats.org/officeDocument/2006/relationships/hyperlink" Target="mailto:Michael.Bolling@doe.virginia.gov" TargetMode="External"/><Relationship Id="rId12" Type="http://schemas.openxmlformats.org/officeDocument/2006/relationships/oleObject" Target="../embeddings/oleObject6.bin"/><Relationship Id="rId2" Type="http://schemas.microsoft.com/office/2007/relationships/media" Target="../media/media49.wma"/><Relationship Id="rId1" Type="http://schemas.openxmlformats.org/officeDocument/2006/relationships/vmlDrawing" Target="../drawings/vmlDrawing2.vml"/><Relationship Id="rId6" Type="http://schemas.openxmlformats.org/officeDocument/2006/relationships/hyperlink" Target="mailto:Student_assessment@doe.virginia.gov" TargetMode="External"/><Relationship Id="rId11" Type="http://schemas.openxmlformats.org/officeDocument/2006/relationships/oleObject" Target="../embeddings/oleObject5.bin"/><Relationship Id="rId5" Type="http://schemas.openxmlformats.org/officeDocument/2006/relationships/notesSlide" Target="../notesSlides/notesSlide49.xml"/><Relationship Id="rId10" Type="http://schemas.openxmlformats.org/officeDocument/2006/relationships/image" Target="../media/image137.wmf"/><Relationship Id="rId4" Type="http://schemas.openxmlformats.org/officeDocument/2006/relationships/slideLayout" Target="../slideLayouts/slideLayout2.xml"/><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media5.wma"/><Relationship Id="rId7" Type="http://schemas.openxmlformats.org/officeDocument/2006/relationships/image" Target="../media/image16.png"/><Relationship Id="rId2" Type="http://schemas.microsoft.com/office/2007/relationships/media" Target="../media/media5.wma"/><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notesSlide" Target="../notesSlides/notesSlide5.xml"/><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media6.wma"/><Relationship Id="rId7" Type="http://schemas.openxmlformats.org/officeDocument/2006/relationships/image" Target="../media/image20.png"/><Relationship Id="rId2" Type="http://schemas.microsoft.com/office/2007/relationships/media" Target="../media/media6.wma"/><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notesSlide" Target="../notesSlides/notesSlide6.xml"/><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media8.wma"/><Relationship Id="rId7" Type="http://schemas.openxmlformats.org/officeDocument/2006/relationships/image" Target="../media/image25.png"/><Relationship Id="rId2" Type="http://schemas.microsoft.com/office/2007/relationships/media" Target="../media/media8.wma"/><Relationship Id="rId1" Type="http://schemas.openxmlformats.org/officeDocument/2006/relationships/tags" Target="../tags/tag5.xml"/><Relationship Id="rId6" Type="http://schemas.openxmlformats.org/officeDocument/2006/relationships/image" Target="../media/image24.png"/><Relationship Id="rId5" Type="http://schemas.openxmlformats.org/officeDocument/2006/relationships/notesSlide" Target="../notesSlides/notesSlide8.xml"/><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219200"/>
            <a:ext cx="8991600" cy="584775"/>
          </a:xfrm>
          <a:prstGeom prst="rect">
            <a:avLst/>
          </a:prstGeom>
          <a:noFill/>
        </p:spPr>
        <p:txBody>
          <a:bodyPr wrap="square">
            <a:spAutoFit/>
          </a:bodyPr>
          <a:lstStyle/>
          <a:p>
            <a:pPr algn="ctr">
              <a:defRPr/>
            </a:pPr>
            <a:r>
              <a:rPr lang="en-US" sz="3200" b="1" dirty="0">
                <a:solidFill>
                  <a:srgbClr val="4F6228"/>
                </a:solidFill>
                <a:latin typeface="Arial" pitchFamily="34" charset="0"/>
                <a:cs typeface="Arial" pitchFamily="34" charset="0"/>
              </a:rPr>
              <a:t>Spring </a:t>
            </a:r>
            <a:r>
              <a:rPr lang="en-US" sz="3200" b="1" dirty="0" smtClean="0">
                <a:solidFill>
                  <a:srgbClr val="4F6228"/>
                </a:solidFill>
                <a:latin typeface="Arial" pitchFamily="34" charset="0"/>
                <a:cs typeface="Arial" pitchFamily="34" charset="0"/>
              </a:rPr>
              <a:t>2014 </a:t>
            </a:r>
            <a:r>
              <a:rPr lang="en-US" sz="3200" b="1" dirty="0">
                <a:solidFill>
                  <a:srgbClr val="4F6228"/>
                </a:solidFill>
                <a:latin typeface="Arial" pitchFamily="34" charset="0"/>
                <a:cs typeface="Arial" pitchFamily="34" charset="0"/>
              </a:rPr>
              <a:t>Student Performance </a:t>
            </a:r>
            <a:r>
              <a:rPr lang="en-US" sz="3200" b="1" dirty="0" smtClean="0">
                <a:solidFill>
                  <a:srgbClr val="4F6228"/>
                </a:solidFill>
                <a:latin typeface="Arial" pitchFamily="34" charset="0"/>
                <a:cs typeface="Arial" pitchFamily="34" charset="0"/>
              </a:rPr>
              <a:t>Analysis</a:t>
            </a:r>
            <a:endParaRPr lang="en-US" sz="3200" b="1" dirty="0">
              <a:solidFill>
                <a:srgbClr val="4F6228"/>
              </a:solidFill>
              <a:latin typeface="Arial" pitchFamily="34" charset="0"/>
              <a:cs typeface="Arial" pitchFamily="34" charset="0"/>
            </a:endParaRPr>
          </a:p>
        </p:txBody>
      </p:sp>
      <p:sp>
        <p:nvSpPr>
          <p:cNvPr id="10" name="TextBox 9"/>
          <p:cNvSpPr txBox="1"/>
          <p:nvPr/>
        </p:nvSpPr>
        <p:spPr>
          <a:xfrm>
            <a:off x="228600" y="5638800"/>
            <a:ext cx="5029200" cy="646331"/>
          </a:xfrm>
          <a:prstGeom prst="rect">
            <a:avLst/>
          </a:prstGeom>
          <a:noFill/>
        </p:spPr>
        <p:txBody>
          <a:bodyPr wrap="square" rtlCol="0">
            <a:spAutoFit/>
          </a:bodyPr>
          <a:lstStyle/>
          <a:p>
            <a:r>
              <a:rPr lang="en-US" b="1" dirty="0" smtClean="0">
                <a:solidFill>
                  <a:srgbClr val="4F6228"/>
                </a:solidFill>
              </a:rPr>
              <a:t>Presentation may be paused and resumed using the arrow keys or the mouse.</a:t>
            </a:r>
            <a:endParaRPr lang="en-US" b="1" dirty="0">
              <a:solidFill>
                <a:srgbClr val="4F6228"/>
              </a:solidFill>
            </a:endParaRPr>
          </a:p>
        </p:txBody>
      </p:sp>
      <p:pic>
        <p:nvPicPr>
          <p:cNvPr id="11" name="Picture 10" descr="SOL Emblem.jpg"/>
          <p:cNvPicPr>
            <a:picLocks noChangeAspect="1"/>
          </p:cNvPicPr>
          <p:nvPr/>
        </p:nvPicPr>
        <p:blipFill>
          <a:blip r:embed="rId5" cstate="print"/>
          <a:srcRect l="20833" t="21111" r="40000" b="38889"/>
          <a:stretch>
            <a:fillRect/>
          </a:stretch>
        </p:blipFill>
        <p:spPr>
          <a:xfrm>
            <a:off x="4876800" y="2133600"/>
            <a:ext cx="3581400" cy="2819400"/>
          </a:xfrm>
          <a:prstGeom prst="rect">
            <a:avLst/>
          </a:prstGeom>
        </p:spPr>
      </p:pic>
      <p:pic>
        <p:nvPicPr>
          <p:cNvPr id="8397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2" name="Straight Connector 11"/>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477000"/>
            <a:ext cx="74676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cSld>
  <p:clrMapOvr>
    <a:masterClrMapping/>
  </p:clrMapOvr>
  <p:transition advTm="693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Suggested Practice for SOL AII.3</a:t>
            </a:r>
            <a:endParaRPr lang="en-US" sz="3200" dirty="0"/>
          </a:p>
        </p:txBody>
      </p:sp>
      <p:sp>
        <p:nvSpPr>
          <p:cNvPr id="3" name="Content Placeholder 2"/>
          <p:cNvSpPr>
            <a:spLocks noGrp="1"/>
          </p:cNvSpPr>
          <p:nvPr>
            <p:ph idx="1"/>
          </p:nvPr>
        </p:nvSpPr>
        <p:spPr/>
        <p:txBody>
          <a:bodyPr/>
          <a:lstStyle/>
          <a:p>
            <a:pPr marL="0" indent="0">
              <a:spcBef>
                <a:spcPts val="0"/>
              </a:spcBef>
              <a:buNone/>
            </a:pPr>
            <a:r>
              <a:rPr lang="en-US" sz="2400" dirty="0" smtClean="0"/>
              <a:t>Students need additional practice performing operations on complex numbers involving radicals.</a:t>
            </a:r>
          </a:p>
          <a:p>
            <a:pPr marL="0" indent="0">
              <a:spcBef>
                <a:spcPts val="0"/>
              </a:spcBef>
              <a:buNone/>
            </a:pPr>
            <a:endParaRPr lang="en-US" sz="2400" dirty="0" smtClean="0"/>
          </a:p>
          <a:p>
            <a:pPr marL="0" indent="0">
              <a:spcBef>
                <a:spcPts val="0"/>
              </a:spcBef>
              <a:buNone/>
            </a:pPr>
            <a:r>
              <a:rPr lang="en-US" sz="2400" dirty="0" smtClean="0">
                <a:solidFill>
                  <a:schemeClr val="tx1"/>
                </a:solidFill>
              </a:rPr>
              <a:t>What number is equivalent to-</a:t>
            </a:r>
          </a:p>
          <a:p>
            <a:pPr marL="0" indent="0">
              <a:spcBef>
                <a:spcPts val="0"/>
              </a:spcBef>
              <a:buNone/>
            </a:pPr>
            <a:endParaRPr lang="en-US" sz="2400" dirty="0" smtClean="0">
              <a:solidFill>
                <a:schemeClr val="tx1"/>
              </a:solidFill>
            </a:endParaRPr>
          </a:p>
          <a:p>
            <a:pPr marL="0" indent="0">
              <a:spcBef>
                <a:spcPts val="0"/>
              </a:spcBef>
              <a:buNone/>
            </a:pPr>
            <a:endParaRPr lang="en-US" sz="2400" dirty="0" smtClean="0">
              <a:solidFill>
                <a:schemeClr val="tx1"/>
              </a:solidFill>
            </a:endParaRPr>
          </a:p>
          <a:p>
            <a:pPr marL="0" indent="0">
              <a:spcBef>
                <a:spcPts val="0"/>
              </a:spcBef>
              <a:buNone/>
            </a:pPr>
            <a:r>
              <a:rPr lang="en-US" sz="2400" dirty="0" smtClean="0">
                <a:solidFill>
                  <a:schemeClr val="tx1"/>
                </a:solidFill>
              </a:rPr>
              <a:t>A</a:t>
            </a:r>
          </a:p>
          <a:p>
            <a:pPr marL="0" indent="0">
              <a:spcBef>
                <a:spcPts val="0"/>
              </a:spcBef>
              <a:buNone/>
            </a:pPr>
            <a:endParaRPr lang="en-US" sz="1400" dirty="0" smtClean="0">
              <a:solidFill>
                <a:schemeClr val="tx1"/>
              </a:solidFill>
            </a:endParaRPr>
          </a:p>
          <a:p>
            <a:pPr marL="0" indent="0">
              <a:spcBef>
                <a:spcPts val="0"/>
              </a:spcBef>
              <a:buNone/>
            </a:pPr>
            <a:r>
              <a:rPr lang="en-US" sz="2400" dirty="0" smtClean="0">
                <a:solidFill>
                  <a:schemeClr val="tx1"/>
                </a:solidFill>
              </a:rPr>
              <a:t>B</a:t>
            </a:r>
          </a:p>
          <a:p>
            <a:pPr marL="0" indent="0">
              <a:spcBef>
                <a:spcPts val="0"/>
              </a:spcBef>
              <a:buNone/>
            </a:pPr>
            <a:endParaRPr lang="en-US" sz="1400" dirty="0" smtClean="0">
              <a:solidFill>
                <a:schemeClr val="tx1"/>
              </a:solidFill>
            </a:endParaRPr>
          </a:p>
          <a:p>
            <a:pPr marL="0" indent="0">
              <a:spcBef>
                <a:spcPts val="0"/>
              </a:spcBef>
              <a:buNone/>
            </a:pPr>
            <a:r>
              <a:rPr lang="en-US" sz="2400" dirty="0" smtClean="0">
                <a:solidFill>
                  <a:schemeClr val="tx1"/>
                </a:solidFill>
              </a:rPr>
              <a:t>C</a:t>
            </a:r>
          </a:p>
          <a:p>
            <a:pPr marL="0" indent="0">
              <a:spcBef>
                <a:spcPts val="0"/>
              </a:spcBef>
              <a:buNone/>
            </a:pPr>
            <a:endParaRPr lang="en-US" sz="1400" dirty="0" smtClean="0">
              <a:solidFill>
                <a:schemeClr val="tx1"/>
              </a:solidFill>
            </a:endParaRPr>
          </a:p>
          <a:p>
            <a:pPr marL="0" indent="0">
              <a:spcBef>
                <a:spcPts val="0"/>
              </a:spcBef>
              <a:buNone/>
            </a:pPr>
            <a:r>
              <a:rPr lang="en-US" sz="2400" dirty="0" smtClean="0">
                <a:solidFill>
                  <a:schemeClr val="tx1"/>
                </a:solidFill>
              </a:rPr>
              <a:t>D</a:t>
            </a:r>
          </a:p>
          <a:p>
            <a:pPr marL="0" indent="0">
              <a:spcBef>
                <a:spcPts val="0"/>
              </a:spcBef>
              <a:buNone/>
            </a:pPr>
            <a:endParaRPr lang="en-US" sz="2400" dirty="0" smtClean="0">
              <a:solidFill>
                <a:schemeClr val="tx1"/>
              </a:solidFill>
            </a:endParaRPr>
          </a:p>
          <a:p>
            <a:pPr marL="0" indent="0">
              <a:spcBef>
                <a:spcPts val="0"/>
              </a:spcBef>
              <a:buNone/>
            </a:pPr>
            <a:endParaRPr lang="en-US" sz="2400" dirty="0" smtClean="0">
              <a:solidFill>
                <a:schemeClr val="tx1"/>
              </a:solidFill>
            </a:endParaRPr>
          </a:p>
          <a:p>
            <a:pPr marL="0" indent="0">
              <a:spcBef>
                <a:spcPts val="0"/>
              </a:spcBef>
              <a:buNone/>
            </a:pPr>
            <a:endParaRPr lang="en-US" sz="2400" dirty="0" smtClean="0">
              <a:solidFill>
                <a:schemeClr val="tx1"/>
              </a:solidFill>
            </a:endParaRPr>
          </a:p>
          <a:p>
            <a:pPr marL="0" indent="0">
              <a:spcBef>
                <a:spcPts val="0"/>
              </a:spcBef>
              <a:buNone/>
            </a:pPr>
            <a:r>
              <a:rPr lang="en-US" sz="2400" dirty="0" smtClean="0">
                <a:solidFill>
                  <a:schemeClr val="tx1"/>
                </a:solidFill>
              </a:rPr>
              <a:t> </a:t>
            </a:r>
          </a:p>
          <a:p>
            <a:pPr marL="0" indent="0">
              <a:spcBef>
                <a:spcPts val="0"/>
              </a:spcBef>
              <a:buNone/>
            </a:pPr>
            <a:endParaRPr lang="en-US" sz="2400" dirty="0">
              <a:solidFill>
                <a:schemeClr val="tx1"/>
              </a:solidFill>
            </a:endParaRPr>
          </a:p>
        </p:txBody>
      </p:sp>
      <p:sp>
        <p:nvSpPr>
          <p:cNvPr id="3543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4305"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52800" y="3200400"/>
            <a:ext cx="1800225" cy="466725"/>
          </a:xfrm>
          <a:prstGeom prst="rect">
            <a:avLst/>
          </a:prstGeom>
          <a:noFill/>
        </p:spPr>
      </p:pic>
      <p:sp>
        <p:nvSpPr>
          <p:cNvPr id="354307" name="Rectangle 3"/>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43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4310"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43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4313" name="Rectangle 9"/>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16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67" name="Rectangle 3"/>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16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70"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167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73" name="Rectangle 9"/>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16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76" name="Rectangle 12"/>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167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79" name="Rectangle 15"/>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168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82" name="Rectangle 1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Slide Number Placeholder 28"/>
          <p:cNvSpPr>
            <a:spLocks noGrp="1"/>
          </p:cNvSpPr>
          <p:nvPr>
            <p:ph type="sldNum" sz="quarter" idx="10"/>
          </p:nvPr>
        </p:nvSpPr>
        <p:spPr/>
        <p:txBody>
          <a:bodyPr/>
          <a:lstStyle/>
          <a:p>
            <a:fld id="{3214E462-F3AB-4A51-B6A4-7374B3FF3BFA}" type="slidenum">
              <a:rPr lang="en-US" smtClean="0"/>
              <a:pPr/>
              <a:t>10</a:t>
            </a:fld>
            <a:endParaRPr lang="en-US"/>
          </a:p>
        </p:txBody>
      </p:sp>
      <p:sp>
        <p:nvSpPr>
          <p:cNvPr id="286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21"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143000" y="3810000"/>
            <a:ext cx="361950" cy="409575"/>
          </a:xfrm>
          <a:prstGeom prst="rect">
            <a:avLst/>
          </a:prstGeom>
          <a:noFill/>
        </p:spPr>
      </p:pic>
      <p:sp>
        <p:nvSpPr>
          <p:cNvPr id="286723" name="Rectangle 3"/>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24"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66800" y="5562600"/>
            <a:ext cx="590550" cy="409575"/>
          </a:xfrm>
          <a:prstGeom prst="rect">
            <a:avLst/>
          </a:prstGeom>
          <a:noFill/>
        </p:spPr>
      </p:pic>
      <p:sp>
        <p:nvSpPr>
          <p:cNvPr id="286726"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ounded Rectangle 35"/>
          <p:cNvSpPr/>
          <p:nvPr/>
        </p:nvSpPr>
        <p:spPr>
          <a:xfrm>
            <a:off x="914400" y="5486400"/>
            <a:ext cx="1066800" cy="5334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27"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43000" y="4343400"/>
            <a:ext cx="742950" cy="466725"/>
          </a:xfrm>
          <a:prstGeom prst="rect">
            <a:avLst/>
          </a:prstGeom>
          <a:noFill/>
        </p:spPr>
      </p:pic>
      <p:sp>
        <p:nvSpPr>
          <p:cNvPr id="286729" name="Rectangle 9"/>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73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30"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009650" y="4953000"/>
            <a:ext cx="971550" cy="466725"/>
          </a:xfrm>
          <a:prstGeom prst="rect">
            <a:avLst/>
          </a:prstGeom>
          <a:noFill/>
        </p:spPr>
      </p:pic>
      <p:sp>
        <p:nvSpPr>
          <p:cNvPr id="286732" name="Rectangle 12"/>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7" name="Straight Connector 36"/>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6357"/>
    </mc:Choice>
    <mc:Fallback xmlns="">
      <p:transition spd="slow" advTm="363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Suggested Practice for SOL AII.3</a:t>
            </a:r>
            <a:endParaRPr lang="en-US" sz="3200" dirty="0"/>
          </a:p>
        </p:txBody>
      </p:sp>
      <p:sp>
        <p:nvSpPr>
          <p:cNvPr id="3" name="Content Placeholder 2"/>
          <p:cNvSpPr>
            <a:spLocks noGrp="1"/>
          </p:cNvSpPr>
          <p:nvPr>
            <p:ph idx="1"/>
          </p:nvPr>
        </p:nvSpPr>
        <p:spPr/>
        <p:txBody>
          <a:bodyPr/>
          <a:lstStyle/>
          <a:p>
            <a:pPr marL="0" indent="0">
              <a:spcBef>
                <a:spcPts val="0"/>
              </a:spcBef>
              <a:buNone/>
            </a:pPr>
            <a:endParaRPr lang="en-US" dirty="0" smtClean="0">
              <a:solidFill>
                <a:schemeClr val="tx1"/>
              </a:solidFill>
            </a:endParaRPr>
          </a:p>
          <a:p>
            <a:pPr marL="0" indent="0">
              <a:spcBef>
                <a:spcPts val="0"/>
              </a:spcBef>
              <a:buNone/>
            </a:pPr>
            <a:r>
              <a:rPr lang="en-US" sz="2400" dirty="0" smtClean="0">
                <a:solidFill>
                  <a:schemeClr val="tx1"/>
                </a:solidFill>
              </a:rPr>
              <a:t>a. </a:t>
            </a:r>
          </a:p>
          <a:p>
            <a:pPr marL="0" indent="0">
              <a:spcBef>
                <a:spcPts val="0"/>
              </a:spcBef>
              <a:buNone/>
            </a:pPr>
            <a:endParaRPr lang="en-US" dirty="0" smtClean="0">
              <a:solidFill>
                <a:schemeClr val="tx1"/>
              </a:solidFill>
            </a:endParaRPr>
          </a:p>
          <a:p>
            <a:pPr marL="0" indent="0">
              <a:spcBef>
                <a:spcPts val="0"/>
              </a:spcBef>
              <a:buNone/>
            </a:pPr>
            <a:endParaRPr lang="en-US" dirty="0" smtClean="0">
              <a:solidFill>
                <a:schemeClr val="tx1"/>
              </a:solidFill>
            </a:endParaRPr>
          </a:p>
          <a:p>
            <a:pPr marL="0" indent="0">
              <a:spcBef>
                <a:spcPts val="0"/>
              </a:spcBef>
              <a:buNone/>
            </a:pPr>
            <a:endParaRPr lang="en-US" dirty="0" smtClean="0">
              <a:solidFill>
                <a:schemeClr val="tx1"/>
              </a:solidFill>
            </a:endParaRPr>
          </a:p>
          <a:p>
            <a:pPr marL="0" indent="0">
              <a:spcBef>
                <a:spcPts val="0"/>
              </a:spcBef>
              <a:buNone/>
            </a:pPr>
            <a:r>
              <a:rPr lang="en-US" sz="2400" dirty="0" smtClean="0">
                <a:solidFill>
                  <a:schemeClr val="tx1"/>
                </a:solidFill>
              </a:rPr>
              <a:t>b. </a:t>
            </a:r>
            <a:endParaRPr lang="en-US" sz="2400" dirty="0"/>
          </a:p>
        </p:txBody>
      </p:sp>
      <p:sp>
        <p:nvSpPr>
          <p:cNvPr id="4" name="Slide Number Placeholder 3"/>
          <p:cNvSpPr>
            <a:spLocks noGrp="1"/>
          </p:cNvSpPr>
          <p:nvPr>
            <p:ph type="sldNum" sz="quarter" idx="10"/>
          </p:nvPr>
        </p:nvSpPr>
        <p:spPr/>
        <p:txBody>
          <a:bodyPr/>
          <a:lstStyle/>
          <a:p>
            <a:fld id="{3214E462-F3AB-4A51-B6A4-7374B3FF3BFA}" type="slidenum">
              <a:rPr lang="en-US" smtClean="0"/>
              <a:pPr/>
              <a:t>11</a:t>
            </a:fld>
            <a:endParaRPr lang="en-US"/>
          </a:p>
        </p:txBody>
      </p:sp>
      <p:pic>
        <p:nvPicPr>
          <p:cNvPr id="5"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47800" y="2133600"/>
            <a:ext cx="1571625" cy="466725"/>
          </a:xfrm>
          <a:prstGeom prst="rect">
            <a:avLst/>
          </a:prstGeom>
          <a:noFill/>
        </p:spPr>
      </p:pic>
      <p:pic>
        <p:nvPicPr>
          <p:cNvPr id="6"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191000" y="2171700"/>
            <a:ext cx="476250" cy="409575"/>
          </a:xfrm>
          <a:prstGeom prst="rect">
            <a:avLst/>
          </a:prstGeom>
          <a:noFill/>
        </p:spPr>
      </p:pic>
      <p:pic>
        <p:nvPicPr>
          <p:cNvPr id="7"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24000" y="3876675"/>
            <a:ext cx="1800225" cy="466725"/>
          </a:xfrm>
          <a:prstGeom prst="rect">
            <a:avLst/>
          </a:prstGeom>
          <a:noFill/>
        </p:spPr>
      </p:pic>
      <p:pic>
        <p:nvPicPr>
          <p:cNvPr id="8"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191000" y="3838575"/>
            <a:ext cx="971550" cy="466725"/>
          </a:xfrm>
          <a:prstGeom prst="rect">
            <a:avLst/>
          </a:prstGeom>
          <a:noFill/>
        </p:spPr>
      </p:pic>
      <p:cxnSp>
        <p:nvCxnSpPr>
          <p:cNvPr id="9" name="Straight Connector 8"/>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2173"/>
    </mc:Choice>
    <mc:Fallback xmlns="">
      <p:transition spd="slow" advTm="52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3200" dirty="0" smtClean="0"/>
              <a:t>Suggested Practice for SOL AII.3</a:t>
            </a:r>
            <a:r>
              <a:rPr lang="en-US" dirty="0" smtClean="0"/>
              <a:t/>
            </a:r>
            <a:br>
              <a:rPr lang="en-US" dirty="0" smtClean="0"/>
            </a:br>
            <a:endParaRPr lang="en-US" dirty="0"/>
          </a:p>
        </p:txBody>
      </p:sp>
      <p:sp>
        <p:nvSpPr>
          <p:cNvPr id="3" name="Content Placeholder 2"/>
          <p:cNvSpPr>
            <a:spLocks noGrp="1"/>
          </p:cNvSpPr>
          <p:nvPr>
            <p:ph idx="1"/>
          </p:nvPr>
        </p:nvSpPr>
        <p:spPr>
          <a:xfrm>
            <a:off x="419100" y="1086405"/>
            <a:ext cx="8229600" cy="4525963"/>
          </a:xfrm>
        </p:spPr>
        <p:txBody>
          <a:bodyPr/>
          <a:lstStyle/>
          <a:p>
            <a:pPr marL="457200" indent="-457200">
              <a:spcBef>
                <a:spcPts val="0"/>
              </a:spcBef>
              <a:buNone/>
            </a:pPr>
            <a:r>
              <a:rPr lang="en-US" sz="2400" dirty="0" smtClean="0"/>
              <a:t>Students need additional practice identifying the field</a:t>
            </a:r>
          </a:p>
          <a:p>
            <a:pPr marL="457200" indent="-457200">
              <a:spcBef>
                <a:spcPts val="0"/>
              </a:spcBef>
              <a:buNone/>
            </a:pPr>
            <a:r>
              <a:rPr lang="en-US" sz="2400" dirty="0" smtClean="0"/>
              <a:t>properties that are valid for complex numbers.</a:t>
            </a:r>
          </a:p>
          <a:p>
            <a:pPr marL="0" indent="-457200">
              <a:spcBef>
                <a:spcPts val="600"/>
              </a:spcBef>
              <a:buNone/>
            </a:pPr>
            <a:r>
              <a:rPr lang="en-US" sz="2400" dirty="0" smtClean="0">
                <a:solidFill>
                  <a:schemeClr val="tx1"/>
                </a:solidFill>
              </a:rPr>
              <a:t>Identify the property that justifies each step of the simplification shown.</a:t>
            </a:r>
          </a:p>
          <a:p>
            <a:pPr marL="457200" indent="-457200">
              <a:spcBef>
                <a:spcPts val="0"/>
              </a:spcBef>
              <a:buNone/>
            </a:pPr>
            <a:endParaRPr lang="en-US" sz="2400" dirty="0">
              <a:solidFill>
                <a:schemeClr val="tx1"/>
              </a:solidFill>
            </a:endParaRPr>
          </a:p>
        </p:txBody>
      </p:sp>
      <p:sp>
        <p:nvSpPr>
          <p:cNvPr id="3573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7377"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8800" y="3363507"/>
            <a:ext cx="2232381" cy="396190"/>
          </a:xfrm>
          <a:prstGeom prst="rect">
            <a:avLst/>
          </a:prstGeom>
          <a:noFill/>
        </p:spPr>
      </p:pic>
      <p:sp>
        <p:nvSpPr>
          <p:cNvPr id="357379" name="Rectangle 3"/>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73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7380"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00075" y="3896907"/>
            <a:ext cx="2232381" cy="396190"/>
          </a:xfrm>
          <a:prstGeom prst="rect">
            <a:avLst/>
          </a:prstGeom>
          <a:noFill/>
        </p:spPr>
      </p:pic>
      <p:sp>
        <p:nvSpPr>
          <p:cNvPr id="357382" name="Rectangle 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73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7383"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84201" y="4963707"/>
            <a:ext cx="2377143" cy="396190"/>
          </a:xfrm>
          <a:prstGeom prst="rect">
            <a:avLst/>
          </a:prstGeom>
          <a:noFill/>
        </p:spPr>
      </p:pic>
      <p:sp>
        <p:nvSpPr>
          <p:cNvPr id="357385" name="Rectangle 9"/>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738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7386"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84201" y="5417866"/>
            <a:ext cx="2377143" cy="396190"/>
          </a:xfrm>
          <a:prstGeom prst="rect">
            <a:avLst/>
          </a:prstGeom>
          <a:noFill/>
        </p:spPr>
      </p:pic>
      <p:sp>
        <p:nvSpPr>
          <p:cNvPr id="357388" name="Rectangle 12"/>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739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7389" name="Picture 1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84200" y="5875066"/>
            <a:ext cx="1295238" cy="373334"/>
          </a:xfrm>
          <a:prstGeom prst="rect">
            <a:avLst/>
          </a:prstGeom>
          <a:noFill/>
        </p:spPr>
      </p:pic>
      <p:sp>
        <p:nvSpPr>
          <p:cNvPr id="357391" name="Rectangle 15"/>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Box 18"/>
          <p:cNvSpPr txBox="1"/>
          <p:nvPr/>
        </p:nvSpPr>
        <p:spPr>
          <a:xfrm>
            <a:off x="4038600" y="3327916"/>
            <a:ext cx="2971800" cy="400110"/>
          </a:xfrm>
          <a:prstGeom prst="rect">
            <a:avLst/>
          </a:prstGeom>
          <a:noFill/>
        </p:spPr>
        <p:txBody>
          <a:bodyPr wrap="square" rtlCol="0">
            <a:spAutoFit/>
          </a:bodyPr>
          <a:lstStyle/>
          <a:p>
            <a:r>
              <a:rPr lang="en-US" sz="2000" b="1" dirty="0" smtClean="0">
                <a:latin typeface="+mn-lt"/>
              </a:rPr>
              <a:t>Given Expression</a:t>
            </a:r>
            <a:endParaRPr lang="en-US" sz="2000" b="1" dirty="0">
              <a:latin typeface="+mn-lt"/>
            </a:endParaRPr>
          </a:p>
        </p:txBody>
      </p:sp>
      <p:sp>
        <p:nvSpPr>
          <p:cNvPr id="20" name="TextBox 19"/>
          <p:cNvSpPr txBox="1"/>
          <p:nvPr/>
        </p:nvSpPr>
        <p:spPr>
          <a:xfrm>
            <a:off x="4038600" y="3835916"/>
            <a:ext cx="3886200" cy="400110"/>
          </a:xfrm>
          <a:prstGeom prst="rect">
            <a:avLst/>
          </a:prstGeom>
          <a:noFill/>
        </p:spPr>
        <p:txBody>
          <a:bodyPr wrap="square" rtlCol="0">
            <a:spAutoFit/>
          </a:bodyPr>
          <a:lstStyle/>
          <a:p>
            <a:r>
              <a:rPr lang="en-US" sz="2000" b="1" dirty="0" smtClean="0">
                <a:solidFill>
                  <a:srgbClr val="FF0000"/>
                </a:solidFill>
                <a:latin typeface="+mn-lt"/>
              </a:rPr>
              <a:t>Commutative Property of Addition</a:t>
            </a:r>
            <a:endParaRPr lang="en-US" sz="2000" b="1" dirty="0">
              <a:solidFill>
                <a:srgbClr val="FF0000"/>
              </a:solidFill>
              <a:latin typeface="+mn-lt"/>
            </a:endParaRPr>
          </a:p>
        </p:txBody>
      </p:sp>
      <p:sp>
        <p:nvSpPr>
          <p:cNvPr id="21" name="TextBox 20"/>
          <p:cNvSpPr txBox="1"/>
          <p:nvPr/>
        </p:nvSpPr>
        <p:spPr>
          <a:xfrm>
            <a:off x="4038600" y="4393684"/>
            <a:ext cx="3886200" cy="400110"/>
          </a:xfrm>
          <a:prstGeom prst="rect">
            <a:avLst/>
          </a:prstGeom>
          <a:noFill/>
        </p:spPr>
        <p:txBody>
          <a:bodyPr wrap="square" rtlCol="0">
            <a:spAutoFit/>
          </a:bodyPr>
          <a:lstStyle/>
          <a:p>
            <a:r>
              <a:rPr lang="en-US" sz="2000" b="1" dirty="0" smtClean="0">
                <a:solidFill>
                  <a:srgbClr val="FF0000"/>
                </a:solidFill>
                <a:latin typeface="+mn-lt"/>
              </a:rPr>
              <a:t>Distributive Property</a:t>
            </a:r>
            <a:endParaRPr lang="en-US" sz="2000" b="1" dirty="0">
              <a:solidFill>
                <a:srgbClr val="FF0000"/>
              </a:solidFill>
              <a:latin typeface="+mn-lt"/>
            </a:endParaRPr>
          </a:p>
        </p:txBody>
      </p:sp>
      <p:sp>
        <p:nvSpPr>
          <p:cNvPr id="22" name="TextBox 21"/>
          <p:cNvSpPr txBox="1"/>
          <p:nvPr/>
        </p:nvSpPr>
        <p:spPr>
          <a:xfrm>
            <a:off x="4038600" y="5409168"/>
            <a:ext cx="3886200" cy="400110"/>
          </a:xfrm>
          <a:prstGeom prst="rect">
            <a:avLst/>
          </a:prstGeom>
          <a:noFill/>
        </p:spPr>
        <p:txBody>
          <a:bodyPr wrap="square" rtlCol="0">
            <a:spAutoFit/>
          </a:bodyPr>
          <a:lstStyle/>
          <a:p>
            <a:r>
              <a:rPr lang="en-US" sz="2000" b="1" dirty="0" smtClean="0">
                <a:solidFill>
                  <a:srgbClr val="FF0000"/>
                </a:solidFill>
                <a:latin typeface="+mn-lt"/>
              </a:rPr>
              <a:t>Associative Property of Addition</a:t>
            </a:r>
            <a:endParaRPr lang="en-US" sz="2000" b="1" dirty="0">
              <a:solidFill>
                <a:srgbClr val="FF0000"/>
              </a:solidFill>
              <a:latin typeface="+mn-lt"/>
            </a:endParaRPr>
          </a:p>
        </p:txBody>
      </p:sp>
      <p:sp>
        <p:nvSpPr>
          <p:cNvPr id="23" name="TextBox 22"/>
          <p:cNvSpPr txBox="1"/>
          <p:nvPr/>
        </p:nvSpPr>
        <p:spPr>
          <a:xfrm>
            <a:off x="4038600" y="5853668"/>
            <a:ext cx="3886200" cy="400110"/>
          </a:xfrm>
          <a:prstGeom prst="rect">
            <a:avLst/>
          </a:prstGeom>
          <a:noFill/>
        </p:spPr>
        <p:txBody>
          <a:bodyPr wrap="square" rtlCol="0">
            <a:spAutoFit/>
          </a:bodyPr>
          <a:lstStyle/>
          <a:p>
            <a:r>
              <a:rPr lang="en-US" sz="2000" b="1" dirty="0" smtClean="0">
                <a:solidFill>
                  <a:srgbClr val="FF0000"/>
                </a:solidFill>
                <a:latin typeface="+mn-lt"/>
              </a:rPr>
              <a:t>Substitution Property</a:t>
            </a:r>
            <a:endParaRPr lang="en-US" sz="2000" b="1" dirty="0">
              <a:solidFill>
                <a:srgbClr val="FF0000"/>
              </a:solidFill>
              <a:latin typeface="+mn-lt"/>
            </a:endParaRPr>
          </a:p>
        </p:txBody>
      </p:sp>
      <p:sp>
        <p:nvSpPr>
          <p:cNvPr id="35739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7392" name="Picture 1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84201" y="4430307"/>
            <a:ext cx="2712381" cy="396190"/>
          </a:xfrm>
          <a:prstGeom prst="rect">
            <a:avLst/>
          </a:prstGeom>
          <a:noFill/>
        </p:spPr>
      </p:pic>
      <p:sp>
        <p:nvSpPr>
          <p:cNvPr id="357394" name="Rectangle 18"/>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TextBox 26"/>
          <p:cNvSpPr txBox="1"/>
          <p:nvPr/>
        </p:nvSpPr>
        <p:spPr>
          <a:xfrm>
            <a:off x="4038600" y="4927084"/>
            <a:ext cx="3886200" cy="400110"/>
          </a:xfrm>
          <a:prstGeom prst="rect">
            <a:avLst/>
          </a:prstGeom>
          <a:noFill/>
        </p:spPr>
        <p:txBody>
          <a:bodyPr wrap="square" rtlCol="0">
            <a:spAutoFit/>
          </a:bodyPr>
          <a:lstStyle/>
          <a:p>
            <a:r>
              <a:rPr lang="en-US" sz="2000" b="1" dirty="0" smtClean="0">
                <a:solidFill>
                  <a:srgbClr val="FF0000"/>
                </a:solidFill>
                <a:latin typeface="+mn-lt"/>
              </a:rPr>
              <a:t>Substitution Property</a:t>
            </a:r>
            <a:endParaRPr lang="en-US" sz="2000" b="1" dirty="0">
              <a:solidFill>
                <a:srgbClr val="FF0000"/>
              </a:solidFill>
              <a:latin typeface="+mn-lt"/>
            </a:endParaRPr>
          </a:p>
        </p:txBody>
      </p:sp>
      <p:sp>
        <p:nvSpPr>
          <p:cNvPr id="29" name="Slide Number Placeholder 28"/>
          <p:cNvSpPr>
            <a:spLocks noGrp="1"/>
          </p:cNvSpPr>
          <p:nvPr>
            <p:ph type="sldNum" sz="quarter" idx="10"/>
          </p:nvPr>
        </p:nvSpPr>
        <p:spPr>
          <a:xfrm>
            <a:off x="76200" y="6400800"/>
            <a:ext cx="609600" cy="365125"/>
          </a:xfrm>
        </p:spPr>
        <p:txBody>
          <a:bodyPr/>
          <a:lstStyle/>
          <a:p>
            <a:fld id="{3214E462-F3AB-4A51-B6A4-7374B3FF3BFA}" type="slidenum">
              <a:rPr lang="en-US" smtClean="0"/>
              <a:pPr/>
              <a:t>12</a:t>
            </a:fld>
            <a:endParaRPr lang="en-US"/>
          </a:p>
        </p:txBody>
      </p:sp>
      <p:cxnSp>
        <p:nvCxnSpPr>
          <p:cNvPr id="30" name="Straight Connector 29"/>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95300" y="2362200"/>
            <a:ext cx="6400800" cy="830997"/>
          </a:xfrm>
          <a:prstGeom prst="rect">
            <a:avLst/>
          </a:prstGeom>
          <a:noFill/>
        </p:spPr>
        <p:txBody>
          <a:bodyPr wrap="square" rtlCol="0">
            <a:spAutoFit/>
          </a:bodyPr>
          <a:lstStyle/>
          <a:p>
            <a:endParaRPr lang="en-US" sz="2400" b="1" dirty="0" smtClean="0">
              <a:latin typeface="+mn-lt"/>
            </a:endParaRPr>
          </a:p>
          <a:p>
            <a:r>
              <a:rPr lang="en-US" sz="2400" b="1" dirty="0" smtClean="0">
                <a:latin typeface="+mn-lt"/>
              </a:rPr>
              <a:t>STEPS                                          JUSTIFICATIONS</a:t>
            </a:r>
            <a:endParaRPr lang="en-US" sz="2400" b="1" dirty="0">
              <a:latin typeface="+mn-lt"/>
            </a:endParaRPr>
          </a:p>
        </p:txBody>
      </p:sp>
      <p:cxnSp>
        <p:nvCxnSpPr>
          <p:cNvPr id="6" name="Straight Connector 5"/>
          <p:cNvCxnSpPr/>
          <p:nvPr/>
        </p:nvCxnSpPr>
        <p:spPr>
          <a:xfrm>
            <a:off x="419100" y="3193197"/>
            <a:ext cx="6629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6985"/>
    </mc:Choice>
    <mc:Fallback xmlns="">
      <p:transition spd="slow" advTm="469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9"/>
                </p:tgtEl>
              </p:cMediaNode>
            </p:audio>
          </p:childTnLst>
        </p:cTn>
      </p:par>
    </p:tnLst>
    <p:bldLst>
      <p:bldP spid="20" grpId="0"/>
      <p:bldP spid="21" grpId="0"/>
      <p:bldP spid="22" grpId="0"/>
      <p:bldP spid="23"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200" dirty="0" smtClean="0"/>
              <a:t>Solving Equations</a:t>
            </a:r>
            <a:endParaRPr lang="en-US" sz="3200" dirty="0"/>
          </a:p>
        </p:txBody>
      </p:sp>
      <p:sp>
        <p:nvSpPr>
          <p:cNvPr id="3" name="Content Placeholder 2"/>
          <p:cNvSpPr>
            <a:spLocks noGrp="1"/>
          </p:cNvSpPr>
          <p:nvPr>
            <p:ph idx="1"/>
          </p:nvPr>
        </p:nvSpPr>
        <p:spPr/>
        <p:txBody>
          <a:bodyPr/>
          <a:lstStyle/>
          <a:p>
            <a:pPr marL="0">
              <a:spcBef>
                <a:spcPts val="0"/>
              </a:spcBef>
              <a:buNone/>
            </a:pPr>
            <a:r>
              <a:rPr lang="en-US" sz="2400" dirty="0" smtClean="0">
                <a:solidFill>
                  <a:schemeClr val="tx1"/>
                </a:solidFill>
              </a:rPr>
              <a:t>SOL AII.4	</a:t>
            </a:r>
          </a:p>
          <a:p>
            <a:pPr marL="0">
              <a:spcBef>
                <a:spcPts val="0"/>
              </a:spcBef>
              <a:buNone/>
            </a:pPr>
            <a:r>
              <a:rPr lang="en-US" sz="2400" dirty="0" smtClean="0">
                <a:solidFill>
                  <a:schemeClr val="tx1"/>
                </a:solidFill>
              </a:rPr>
              <a:t>The student will solve, algebraically and graphically,</a:t>
            </a:r>
          </a:p>
          <a:p>
            <a:pPr marL="0">
              <a:spcBef>
                <a:spcPts val="0"/>
              </a:spcBef>
              <a:buNone/>
            </a:pPr>
            <a:r>
              <a:rPr lang="en-US" sz="2400" dirty="0" smtClean="0"/>
              <a:t>a)   absolute value equations and inequalities;</a:t>
            </a:r>
          </a:p>
          <a:p>
            <a:pPr marL="0" indent="-457200">
              <a:spcBef>
                <a:spcPts val="0"/>
              </a:spcBef>
              <a:buNone/>
            </a:pPr>
            <a:r>
              <a:rPr lang="en-US" sz="2400" dirty="0" smtClean="0"/>
              <a:t>b)   quadratic equations over the set of complex numbers;</a:t>
            </a:r>
          </a:p>
          <a:p>
            <a:pPr marL="0" indent="-457200">
              <a:spcBef>
                <a:spcPts val="0"/>
              </a:spcBef>
              <a:buAutoNum type="alphaLcParenR" startAt="3"/>
            </a:pPr>
            <a:r>
              <a:rPr lang="en-US" sz="2400" dirty="0" smtClean="0"/>
              <a:t>equations containing rational algebraic expressions; </a:t>
            </a:r>
            <a:r>
              <a:rPr lang="en-US" sz="2400" dirty="0" smtClean="0">
                <a:solidFill>
                  <a:schemeClr val="tx1"/>
                </a:solidFill>
              </a:rPr>
              <a:t>and</a:t>
            </a:r>
          </a:p>
          <a:p>
            <a:pPr marL="0" indent="-457200">
              <a:spcBef>
                <a:spcPts val="0"/>
              </a:spcBef>
              <a:buAutoNum type="alphaLcParenR" startAt="3"/>
            </a:pPr>
            <a:r>
              <a:rPr lang="en-US" sz="2400" dirty="0" smtClean="0">
                <a:solidFill>
                  <a:schemeClr val="tx1"/>
                </a:solidFill>
              </a:rPr>
              <a:t>equations containing radical expressions.</a:t>
            </a:r>
          </a:p>
          <a:p>
            <a:pPr marL="0" indent="-457200">
              <a:spcBef>
                <a:spcPts val="0"/>
              </a:spcBef>
              <a:buNone/>
            </a:pPr>
            <a:r>
              <a:rPr lang="en-US" sz="2400" dirty="0" smtClean="0">
                <a:solidFill>
                  <a:schemeClr val="tx1"/>
                </a:solidFill>
              </a:rPr>
              <a:t>Graphing calculators will be used for solving and for confirming the algebraic solutions.</a:t>
            </a:r>
          </a:p>
          <a:p>
            <a:endParaRPr lang="en-US" sz="2400" dirty="0"/>
          </a:p>
        </p:txBody>
      </p:sp>
      <p:sp>
        <p:nvSpPr>
          <p:cNvPr id="5" name="Slide Number Placeholder 4"/>
          <p:cNvSpPr>
            <a:spLocks noGrp="1"/>
          </p:cNvSpPr>
          <p:nvPr>
            <p:ph type="sldNum" sz="quarter" idx="10"/>
          </p:nvPr>
        </p:nvSpPr>
        <p:spPr/>
        <p:txBody>
          <a:bodyPr/>
          <a:lstStyle/>
          <a:p>
            <a:fld id="{3214E462-F3AB-4A51-B6A4-7374B3FF3BFA}" type="slidenum">
              <a:rPr lang="en-US" smtClean="0"/>
              <a:pPr/>
              <a:t>13</a:t>
            </a:fld>
            <a:endParaRPr lang="en-US"/>
          </a:p>
        </p:txBody>
      </p:sp>
      <p:cxnSp>
        <p:nvCxnSpPr>
          <p:cNvPr id="6" name="Straight Connector 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9792"/>
    </mc:Choice>
    <mc:Fallback xmlns="">
      <p:transition spd="slow" advTm="297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Absolute Value Equations</a:t>
            </a:r>
            <a:br>
              <a:rPr lang="en-US" sz="3200" dirty="0" smtClean="0"/>
            </a:br>
            <a:r>
              <a:rPr lang="en-US" sz="3200" dirty="0" smtClean="0"/>
              <a:t>Suggested Practice for SOL AII.4a</a:t>
            </a:r>
            <a:endParaRPr lang="en-US" sz="3200" dirty="0"/>
          </a:p>
        </p:txBody>
      </p:sp>
      <p:sp>
        <p:nvSpPr>
          <p:cNvPr id="3" name="Content Placeholder 2"/>
          <p:cNvSpPr>
            <a:spLocks noGrp="1"/>
          </p:cNvSpPr>
          <p:nvPr>
            <p:ph idx="1"/>
          </p:nvPr>
        </p:nvSpPr>
        <p:spPr/>
        <p:txBody>
          <a:bodyPr/>
          <a:lstStyle/>
          <a:p>
            <a:pPr marL="0">
              <a:spcBef>
                <a:spcPts val="0"/>
              </a:spcBef>
              <a:buNone/>
            </a:pPr>
            <a:r>
              <a:rPr lang="en-US" sz="2400" dirty="0" smtClean="0"/>
              <a:t>Students need additional practice solving absolute value equations and inequalities algebraically and graphically.</a:t>
            </a:r>
          </a:p>
          <a:p>
            <a:pPr marL="0">
              <a:spcBef>
                <a:spcPts val="0"/>
              </a:spcBef>
              <a:buNone/>
            </a:pPr>
            <a:endParaRPr lang="en-US" sz="2400" dirty="0" smtClean="0"/>
          </a:p>
          <a:p>
            <a:pPr marL="0">
              <a:spcBef>
                <a:spcPts val="0"/>
              </a:spcBef>
              <a:buNone/>
            </a:pPr>
            <a:r>
              <a:rPr lang="en-US" sz="2400" dirty="0" smtClean="0">
                <a:solidFill>
                  <a:schemeClr val="tx1"/>
                </a:solidFill>
              </a:rPr>
              <a:t>a.  Find the solution to:</a:t>
            </a:r>
          </a:p>
          <a:p>
            <a:pPr marL="0">
              <a:spcBef>
                <a:spcPts val="0"/>
              </a:spcBef>
              <a:buNone/>
            </a:pPr>
            <a:endParaRPr lang="en-US" sz="1200" dirty="0" smtClean="0">
              <a:solidFill>
                <a:schemeClr val="tx1"/>
              </a:solidFill>
            </a:endParaRPr>
          </a:p>
          <a:p>
            <a:pPr marL="0">
              <a:spcBef>
                <a:spcPts val="0"/>
              </a:spcBef>
              <a:buNone/>
            </a:pPr>
            <a:endParaRPr lang="en-US" sz="2400" dirty="0" smtClean="0">
              <a:solidFill>
                <a:schemeClr val="tx1"/>
              </a:solidFill>
            </a:endParaRPr>
          </a:p>
          <a:p>
            <a:pPr marL="0">
              <a:spcBef>
                <a:spcPts val="0"/>
              </a:spcBef>
              <a:buNone/>
            </a:pPr>
            <a:endParaRPr lang="en-US" sz="2400" dirty="0" smtClean="0">
              <a:solidFill>
                <a:schemeClr val="tx1"/>
              </a:solidFill>
            </a:endParaRPr>
          </a:p>
          <a:p>
            <a:pPr marL="0">
              <a:spcBef>
                <a:spcPts val="0"/>
              </a:spcBef>
              <a:buNone/>
            </a:pPr>
            <a:r>
              <a:rPr lang="en-US" sz="2400" dirty="0" smtClean="0">
                <a:solidFill>
                  <a:schemeClr val="tx1"/>
                </a:solidFill>
              </a:rPr>
              <a:t>b.  Determine an ordered pair that is a solution to:</a:t>
            </a:r>
          </a:p>
          <a:p>
            <a:pPr marL="0">
              <a:spcBef>
                <a:spcPts val="0"/>
              </a:spcBef>
              <a:buNone/>
            </a:pPr>
            <a:endParaRPr lang="en-US" sz="1200" dirty="0" smtClean="0">
              <a:solidFill>
                <a:schemeClr val="tx1"/>
              </a:solidFill>
            </a:endParaRPr>
          </a:p>
        </p:txBody>
      </p:sp>
      <p:sp>
        <p:nvSpPr>
          <p:cNvPr id="3614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1473"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66800" y="3324225"/>
            <a:ext cx="2838450" cy="409575"/>
          </a:xfrm>
          <a:prstGeom prst="rect">
            <a:avLst/>
          </a:prstGeom>
          <a:noFill/>
        </p:spPr>
      </p:pic>
      <p:sp>
        <p:nvSpPr>
          <p:cNvPr id="361475" name="Rectangle 3"/>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14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147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521200" y="3340100"/>
            <a:ext cx="1743075" cy="409575"/>
          </a:xfrm>
          <a:prstGeom prst="rect">
            <a:avLst/>
          </a:prstGeom>
          <a:noFill/>
        </p:spPr>
      </p:pic>
      <p:sp>
        <p:nvSpPr>
          <p:cNvPr id="361478"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148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1485" name="Rectangle 13"/>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1487"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1486" name="Picture 1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90600" y="4572000"/>
            <a:ext cx="1495425" cy="409575"/>
          </a:xfrm>
          <a:prstGeom prst="rect">
            <a:avLst/>
          </a:prstGeom>
          <a:noFill/>
        </p:spPr>
      </p:pic>
      <p:sp>
        <p:nvSpPr>
          <p:cNvPr id="361488" name="Rectangle 1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80577" name="Picture 1"/>
          <p:cNvPicPr>
            <a:picLocks noChangeAspect="1" noChangeArrowheads="1"/>
          </p:cNvPicPr>
          <p:nvPr/>
        </p:nvPicPr>
        <p:blipFill>
          <a:blip r:embed="rId9" cstate="print"/>
          <a:srcRect/>
          <a:stretch>
            <a:fillRect/>
          </a:stretch>
        </p:blipFill>
        <p:spPr bwMode="auto">
          <a:xfrm>
            <a:off x="3149600" y="4556760"/>
            <a:ext cx="3200400" cy="2126938"/>
          </a:xfrm>
          <a:prstGeom prst="rect">
            <a:avLst/>
          </a:prstGeom>
          <a:noFill/>
          <a:ln w="28575">
            <a:solidFill>
              <a:schemeClr val="tx1"/>
            </a:solidFill>
            <a:miter lim="800000"/>
            <a:headEnd/>
            <a:tailEnd/>
          </a:ln>
        </p:spPr>
      </p:pic>
      <p:sp>
        <p:nvSpPr>
          <p:cNvPr id="18" name="Slide Number Placeholder 17"/>
          <p:cNvSpPr>
            <a:spLocks noGrp="1"/>
          </p:cNvSpPr>
          <p:nvPr>
            <p:ph type="sldNum" sz="quarter" idx="10"/>
          </p:nvPr>
        </p:nvSpPr>
        <p:spPr/>
        <p:txBody>
          <a:bodyPr/>
          <a:lstStyle/>
          <a:p>
            <a:fld id="{3214E462-F3AB-4A51-B6A4-7374B3FF3BFA}" type="slidenum">
              <a:rPr lang="en-US" smtClean="0"/>
              <a:pPr/>
              <a:t>14</a:t>
            </a:fld>
            <a:endParaRPr lang="en-US"/>
          </a:p>
        </p:txBody>
      </p:sp>
      <p:cxnSp>
        <p:nvCxnSpPr>
          <p:cNvPr id="17" name="Straight Connector 16"/>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1606"/>
    </mc:Choice>
    <mc:Fallback xmlns="">
      <p:transition spd="slow" advTm="516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14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0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Suggested Practice for SOL AII.4a</a:t>
            </a:r>
            <a:endParaRPr lang="en-US" sz="3200" dirty="0"/>
          </a:p>
        </p:txBody>
      </p:sp>
      <p:sp>
        <p:nvSpPr>
          <p:cNvPr id="5" name="Content Placeholder 4"/>
          <p:cNvSpPr>
            <a:spLocks noGrp="1"/>
          </p:cNvSpPr>
          <p:nvPr>
            <p:ph idx="1"/>
          </p:nvPr>
        </p:nvSpPr>
        <p:spPr/>
        <p:txBody>
          <a:bodyPr/>
          <a:lstStyle/>
          <a:p>
            <a:pPr>
              <a:buNone/>
            </a:pPr>
            <a:r>
              <a:rPr lang="en-US" sz="2400" dirty="0" smtClean="0">
                <a:solidFill>
                  <a:schemeClr val="tx1"/>
                </a:solidFill>
              </a:rPr>
              <a:t>How many values of </a:t>
            </a:r>
            <a:r>
              <a:rPr lang="en-US" sz="2400" i="1" dirty="0" smtClean="0">
                <a:solidFill>
                  <a:schemeClr val="tx1"/>
                </a:solidFill>
                <a:latin typeface="Times New Roman" pitchFamily="18" charset="0"/>
                <a:cs typeface="Times New Roman" pitchFamily="18" charset="0"/>
              </a:rPr>
              <a:t>x</a:t>
            </a:r>
            <a:r>
              <a:rPr lang="en-US" sz="2400" dirty="0" smtClean="0">
                <a:solidFill>
                  <a:schemeClr val="tx1"/>
                </a:solidFill>
              </a:rPr>
              <a:t> will satisfy the absolute value equation?</a:t>
            </a:r>
          </a:p>
          <a:p>
            <a:pPr>
              <a:buNone/>
            </a:pPr>
            <a:endParaRPr lang="en-US" sz="2400" dirty="0" smtClean="0">
              <a:solidFill>
                <a:schemeClr val="tx1"/>
              </a:solidFill>
            </a:endParaRPr>
          </a:p>
          <a:p>
            <a:pPr>
              <a:buNone/>
            </a:pPr>
            <a:r>
              <a:rPr lang="en-US" sz="2400" dirty="0" smtClean="0">
                <a:solidFill>
                  <a:schemeClr val="tx1"/>
                </a:solidFill>
              </a:rPr>
              <a:t>c.  </a:t>
            </a:r>
          </a:p>
          <a:p>
            <a:pPr>
              <a:buNone/>
            </a:pPr>
            <a:endParaRPr lang="en-US" sz="1800" dirty="0" smtClean="0">
              <a:solidFill>
                <a:schemeClr val="tx1"/>
              </a:solidFill>
            </a:endParaRPr>
          </a:p>
          <a:p>
            <a:pPr>
              <a:buNone/>
            </a:pPr>
            <a:endParaRPr lang="en-US" sz="2400" dirty="0" smtClean="0">
              <a:solidFill>
                <a:schemeClr val="tx1"/>
              </a:solidFill>
            </a:endParaRPr>
          </a:p>
          <a:p>
            <a:pPr>
              <a:buNone/>
            </a:pPr>
            <a:r>
              <a:rPr lang="en-US" sz="2400" dirty="0" smtClean="0">
                <a:solidFill>
                  <a:schemeClr val="tx1"/>
                </a:solidFill>
              </a:rPr>
              <a:t>d.  </a:t>
            </a:r>
          </a:p>
          <a:p>
            <a:pPr>
              <a:buNone/>
            </a:pPr>
            <a:endParaRPr lang="en-US" sz="2400" dirty="0" smtClean="0">
              <a:solidFill>
                <a:schemeClr val="tx1"/>
              </a:solidFill>
            </a:endParaRPr>
          </a:p>
          <a:p>
            <a:pPr>
              <a:buNone/>
            </a:pPr>
            <a:endParaRPr lang="en-US" sz="1800" dirty="0" smtClean="0">
              <a:solidFill>
                <a:schemeClr val="tx1"/>
              </a:solidFill>
            </a:endParaRPr>
          </a:p>
          <a:p>
            <a:pPr>
              <a:buNone/>
            </a:pPr>
            <a:r>
              <a:rPr lang="en-US" sz="2400" dirty="0" smtClean="0">
                <a:solidFill>
                  <a:schemeClr val="tx1"/>
                </a:solidFill>
              </a:rPr>
              <a:t>e.  </a:t>
            </a:r>
          </a:p>
          <a:p>
            <a:pPr>
              <a:buNone/>
            </a:pPr>
            <a:endParaRPr lang="en-US" sz="1400" dirty="0" smtClean="0">
              <a:solidFill>
                <a:schemeClr val="tx1"/>
              </a:solidFill>
            </a:endParaRPr>
          </a:p>
        </p:txBody>
      </p:sp>
      <p:sp>
        <p:nvSpPr>
          <p:cNvPr id="3645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4547"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66800" y="2514600"/>
            <a:ext cx="2085975" cy="409575"/>
          </a:xfrm>
          <a:prstGeom prst="rect">
            <a:avLst/>
          </a:prstGeom>
          <a:noFill/>
        </p:spPr>
      </p:pic>
      <p:sp>
        <p:nvSpPr>
          <p:cNvPr id="364549" name="Rectangle 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4419600" y="2526268"/>
            <a:ext cx="1143000" cy="461665"/>
          </a:xfrm>
          <a:prstGeom prst="rect">
            <a:avLst/>
          </a:prstGeom>
          <a:noFill/>
        </p:spPr>
        <p:txBody>
          <a:bodyPr wrap="square" rtlCol="0">
            <a:spAutoFit/>
          </a:bodyPr>
          <a:lstStyle/>
          <a:p>
            <a:r>
              <a:rPr lang="en-US" sz="2400" b="1" dirty="0" smtClean="0">
                <a:solidFill>
                  <a:srgbClr val="FF0000"/>
                </a:solidFill>
                <a:latin typeface="+mn-lt"/>
              </a:rPr>
              <a:t>one</a:t>
            </a:r>
            <a:endParaRPr lang="en-US" sz="2400" b="1" dirty="0">
              <a:solidFill>
                <a:srgbClr val="FF0000"/>
              </a:solidFill>
              <a:latin typeface="+mn-lt"/>
            </a:endParaRPr>
          </a:p>
        </p:txBody>
      </p:sp>
      <p:sp>
        <p:nvSpPr>
          <p:cNvPr id="3645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4550"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76325" y="3733800"/>
            <a:ext cx="2581275" cy="409575"/>
          </a:xfrm>
          <a:prstGeom prst="rect">
            <a:avLst/>
          </a:prstGeom>
          <a:noFill/>
        </p:spPr>
      </p:pic>
      <p:sp>
        <p:nvSpPr>
          <p:cNvPr id="364552" name="Rectangle 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4419600" y="3657600"/>
            <a:ext cx="1143000" cy="461665"/>
          </a:xfrm>
          <a:prstGeom prst="rect">
            <a:avLst/>
          </a:prstGeom>
          <a:noFill/>
        </p:spPr>
        <p:txBody>
          <a:bodyPr wrap="square" rtlCol="0">
            <a:spAutoFit/>
          </a:bodyPr>
          <a:lstStyle/>
          <a:p>
            <a:r>
              <a:rPr lang="en-US" sz="2400" b="1" dirty="0" smtClean="0">
                <a:solidFill>
                  <a:srgbClr val="FF0000"/>
                </a:solidFill>
                <a:latin typeface="+mn-lt"/>
              </a:rPr>
              <a:t>two</a:t>
            </a:r>
            <a:endParaRPr lang="en-US" sz="2400" b="1" dirty="0">
              <a:solidFill>
                <a:srgbClr val="FF0000"/>
              </a:solidFill>
              <a:latin typeface="+mn-lt"/>
            </a:endParaRPr>
          </a:p>
        </p:txBody>
      </p:sp>
      <p:sp>
        <p:nvSpPr>
          <p:cNvPr id="364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4553"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66800" y="4953000"/>
            <a:ext cx="2495550" cy="409575"/>
          </a:xfrm>
          <a:prstGeom prst="rect">
            <a:avLst/>
          </a:prstGeom>
          <a:noFill/>
        </p:spPr>
      </p:pic>
      <p:sp>
        <p:nvSpPr>
          <p:cNvPr id="16" name="TextBox 15"/>
          <p:cNvSpPr txBox="1"/>
          <p:nvPr/>
        </p:nvSpPr>
        <p:spPr>
          <a:xfrm>
            <a:off x="4419600" y="4902200"/>
            <a:ext cx="1143000" cy="461665"/>
          </a:xfrm>
          <a:prstGeom prst="rect">
            <a:avLst/>
          </a:prstGeom>
          <a:noFill/>
        </p:spPr>
        <p:txBody>
          <a:bodyPr wrap="square" rtlCol="0">
            <a:spAutoFit/>
          </a:bodyPr>
          <a:lstStyle/>
          <a:p>
            <a:r>
              <a:rPr lang="en-US" sz="2400" b="1" dirty="0" smtClean="0">
                <a:solidFill>
                  <a:srgbClr val="FF0000"/>
                </a:solidFill>
                <a:latin typeface="+mn-lt"/>
              </a:rPr>
              <a:t>zero</a:t>
            </a:r>
            <a:endParaRPr lang="en-US" sz="2400" b="1" dirty="0">
              <a:solidFill>
                <a:srgbClr val="FF0000"/>
              </a:solidFill>
              <a:latin typeface="+mn-lt"/>
            </a:endParaRPr>
          </a:p>
        </p:txBody>
      </p:sp>
      <p:sp>
        <p:nvSpPr>
          <p:cNvPr id="3645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4555"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867400" y="3517900"/>
            <a:ext cx="2457450" cy="742950"/>
          </a:xfrm>
          <a:prstGeom prst="rect">
            <a:avLst/>
          </a:prstGeom>
          <a:noFill/>
        </p:spPr>
      </p:pic>
      <p:sp>
        <p:nvSpPr>
          <p:cNvPr id="364557" name="Rectangle 13"/>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455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4558" name="Picture 1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876925" y="2362200"/>
            <a:ext cx="752475" cy="742950"/>
          </a:xfrm>
          <a:prstGeom prst="rect">
            <a:avLst/>
          </a:prstGeom>
          <a:noFill/>
        </p:spPr>
      </p:pic>
      <p:sp>
        <p:nvSpPr>
          <p:cNvPr id="364560" name="Rectangle 16"/>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45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4561" name="Picture 1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943600" y="4953000"/>
            <a:ext cx="190500" cy="409575"/>
          </a:xfrm>
          <a:prstGeom prst="rect">
            <a:avLst/>
          </a:prstGeom>
          <a:noFill/>
        </p:spPr>
      </p:pic>
      <p:sp>
        <p:nvSpPr>
          <p:cNvPr id="364563" name="Rectangle 19"/>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Slide Number Placeholder 24"/>
          <p:cNvSpPr>
            <a:spLocks noGrp="1"/>
          </p:cNvSpPr>
          <p:nvPr>
            <p:ph type="sldNum" sz="quarter" idx="10"/>
          </p:nvPr>
        </p:nvSpPr>
        <p:spPr/>
        <p:txBody>
          <a:bodyPr/>
          <a:lstStyle/>
          <a:p>
            <a:fld id="{3214E462-F3AB-4A51-B6A4-7374B3FF3BFA}" type="slidenum">
              <a:rPr lang="en-US" smtClean="0"/>
              <a:pPr/>
              <a:t>15</a:t>
            </a:fld>
            <a:endParaRPr lang="en-US"/>
          </a:p>
        </p:txBody>
      </p:sp>
      <p:sp>
        <p:nvSpPr>
          <p:cNvPr id="26" name="TextBox 25"/>
          <p:cNvSpPr txBox="1"/>
          <p:nvPr/>
        </p:nvSpPr>
        <p:spPr>
          <a:xfrm>
            <a:off x="482600" y="5664200"/>
            <a:ext cx="8382000" cy="830997"/>
          </a:xfrm>
          <a:prstGeom prst="rect">
            <a:avLst/>
          </a:prstGeom>
          <a:noFill/>
        </p:spPr>
        <p:txBody>
          <a:bodyPr wrap="square" rtlCol="0">
            <a:spAutoFit/>
          </a:bodyPr>
          <a:lstStyle/>
          <a:p>
            <a:pPr>
              <a:buNone/>
            </a:pPr>
            <a:r>
              <a:rPr lang="en-US" sz="2400" b="1" dirty="0" smtClean="0">
                <a:latin typeface="+mj-lt"/>
              </a:rPr>
              <a:t>Extension:  What value(s) of </a:t>
            </a:r>
            <a:r>
              <a:rPr lang="en-US" sz="2400" b="1" i="1" dirty="0" smtClean="0">
                <a:latin typeface="Times New Roman" panose="02020603050405020304" pitchFamily="18" charset="0"/>
                <a:cs typeface="Times New Roman" panose="02020603050405020304" pitchFamily="18" charset="0"/>
              </a:rPr>
              <a:t>x</a:t>
            </a:r>
            <a:r>
              <a:rPr lang="en-US" sz="2400" b="1" dirty="0" smtClean="0">
                <a:latin typeface="+mj-lt"/>
              </a:rPr>
              <a:t> would be the solutions to the equations?</a:t>
            </a:r>
            <a:endParaRPr lang="en-US" sz="2400" b="1" dirty="0">
              <a:latin typeface="+mj-lt"/>
            </a:endParaRPr>
          </a:p>
        </p:txBody>
      </p:sp>
      <p:cxnSp>
        <p:nvCxnSpPr>
          <p:cNvPr id="27" name="Straight Connector 26"/>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1581"/>
    </mc:Choice>
    <mc:Fallback xmlns="">
      <p:transition spd="slow" advTm="51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45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45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4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7"/>
                </p:tgtEl>
              </p:cMediaNode>
            </p:audio>
          </p:childTnLst>
        </p:cTn>
      </p:par>
    </p:tnLst>
    <p:bldLst>
      <p:bldP spid="9" grpId="0"/>
      <p:bldP spid="13" grpId="0"/>
      <p:bldP spid="16"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200" dirty="0" smtClean="0"/>
              <a:t>Suggested Practice for SOL AII.4a</a:t>
            </a:r>
            <a:endParaRPr lang="en-US" sz="3200" dirty="0"/>
          </a:p>
        </p:txBody>
      </p:sp>
      <p:sp>
        <p:nvSpPr>
          <p:cNvPr id="3" name="Content Placeholder 2"/>
          <p:cNvSpPr>
            <a:spLocks noGrp="1"/>
          </p:cNvSpPr>
          <p:nvPr>
            <p:ph idx="1"/>
          </p:nvPr>
        </p:nvSpPr>
        <p:spPr>
          <a:xfrm>
            <a:off x="457200" y="1722437"/>
            <a:ext cx="8229600" cy="4525963"/>
          </a:xfrm>
        </p:spPr>
        <p:txBody>
          <a:bodyPr/>
          <a:lstStyle/>
          <a:p>
            <a:pPr>
              <a:buNone/>
            </a:pPr>
            <a:r>
              <a:rPr lang="en-US" sz="2400" dirty="0" smtClean="0">
                <a:solidFill>
                  <a:schemeClr val="tx1"/>
                </a:solidFill>
              </a:rPr>
              <a:t>Graph the solutions to the problems shown.</a:t>
            </a:r>
          </a:p>
          <a:p>
            <a:pPr>
              <a:buNone/>
            </a:pPr>
            <a:endParaRPr lang="en-US" dirty="0" smtClean="0">
              <a:solidFill>
                <a:schemeClr val="tx1"/>
              </a:solidFill>
            </a:endParaRPr>
          </a:p>
          <a:p>
            <a:pPr>
              <a:buNone/>
            </a:pPr>
            <a:r>
              <a:rPr lang="en-US" sz="2400" dirty="0" smtClean="0">
                <a:solidFill>
                  <a:schemeClr val="tx1"/>
                </a:solidFill>
              </a:rPr>
              <a:t>f.</a:t>
            </a:r>
          </a:p>
          <a:p>
            <a:pPr>
              <a:buNone/>
            </a:pPr>
            <a:endParaRPr lang="en-US" dirty="0" smtClean="0">
              <a:solidFill>
                <a:schemeClr val="tx1"/>
              </a:solidFill>
            </a:endParaRPr>
          </a:p>
          <a:p>
            <a:pPr>
              <a:buNone/>
            </a:pPr>
            <a:endParaRPr lang="en-US" dirty="0" smtClean="0">
              <a:solidFill>
                <a:schemeClr val="tx1"/>
              </a:solidFill>
            </a:endParaRPr>
          </a:p>
          <a:p>
            <a:pPr>
              <a:buNone/>
            </a:pPr>
            <a:r>
              <a:rPr lang="en-US" sz="2400" dirty="0" smtClean="0">
                <a:solidFill>
                  <a:schemeClr val="tx1"/>
                </a:solidFill>
              </a:rPr>
              <a:t>g.  </a:t>
            </a:r>
            <a:endParaRPr lang="en-US" sz="2400" dirty="0">
              <a:solidFill>
                <a:schemeClr val="tx1"/>
              </a:solidFill>
            </a:endParaRPr>
          </a:p>
        </p:txBody>
      </p:sp>
      <p:sp>
        <p:nvSpPr>
          <p:cNvPr id="3665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6593"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85850" y="2590800"/>
            <a:ext cx="1733550" cy="752475"/>
          </a:xfrm>
          <a:prstGeom prst="rect">
            <a:avLst/>
          </a:prstGeom>
          <a:noFill/>
        </p:spPr>
      </p:pic>
      <p:sp>
        <p:nvSpPr>
          <p:cNvPr id="366595" name="Rectangle 3"/>
          <p:cNvSpPr>
            <a:spLocks noChangeArrowheads="1"/>
          </p:cNvSpPr>
          <p:nvPr/>
        </p:nvSpPr>
        <p:spPr bwMode="auto">
          <a:xfrm>
            <a:off x="0" y="1209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660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6599"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79500" y="4406900"/>
            <a:ext cx="1676400" cy="409575"/>
          </a:xfrm>
          <a:prstGeom prst="rect">
            <a:avLst/>
          </a:prstGeom>
          <a:noFill/>
        </p:spPr>
      </p:pic>
      <p:sp>
        <p:nvSpPr>
          <p:cNvPr id="366601" name="Rectangle 9"/>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Slide Number Placeholder 26"/>
          <p:cNvSpPr>
            <a:spLocks noGrp="1"/>
          </p:cNvSpPr>
          <p:nvPr>
            <p:ph type="sldNum" sz="quarter" idx="10"/>
          </p:nvPr>
        </p:nvSpPr>
        <p:spPr/>
        <p:txBody>
          <a:bodyPr/>
          <a:lstStyle/>
          <a:p>
            <a:fld id="{3214E462-F3AB-4A51-B6A4-7374B3FF3BFA}" type="slidenum">
              <a:rPr lang="en-US" smtClean="0"/>
              <a:pPr/>
              <a:t>16</a:t>
            </a:fld>
            <a:endParaRPr lang="en-US"/>
          </a:p>
        </p:txBody>
      </p:sp>
      <p:grpSp>
        <p:nvGrpSpPr>
          <p:cNvPr id="24" name="Group 23"/>
          <p:cNvGrpSpPr/>
          <p:nvPr/>
        </p:nvGrpSpPr>
        <p:grpSpPr>
          <a:xfrm>
            <a:off x="2057400" y="3352800"/>
            <a:ext cx="6296025" cy="571500"/>
            <a:chOff x="2057400" y="3352800"/>
            <a:chExt cx="6296025" cy="571500"/>
          </a:xfrm>
        </p:grpSpPr>
        <p:pic>
          <p:nvPicPr>
            <p:cNvPr id="28" name="Picture 1"/>
            <p:cNvPicPr>
              <a:picLocks noChangeAspect="1" noChangeArrowheads="1"/>
            </p:cNvPicPr>
            <p:nvPr/>
          </p:nvPicPr>
          <p:blipFill>
            <a:blip r:embed="rId8" cstate="print"/>
            <a:srcRect/>
            <a:stretch>
              <a:fillRect/>
            </a:stretch>
          </p:blipFill>
          <p:spPr bwMode="auto">
            <a:xfrm>
              <a:off x="2057400" y="3352800"/>
              <a:ext cx="6296025" cy="571500"/>
            </a:xfrm>
            <a:prstGeom prst="rect">
              <a:avLst/>
            </a:prstGeom>
            <a:noFill/>
            <a:ln w="9525">
              <a:noFill/>
              <a:miter lim="800000"/>
              <a:headEnd/>
              <a:tailEnd/>
            </a:ln>
          </p:spPr>
        </p:pic>
        <p:sp>
          <p:nvSpPr>
            <p:cNvPr id="21" name="AutoShape 6"/>
            <p:cNvSpPr>
              <a:spLocks noChangeAspect="1" noChangeArrowheads="1"/>
            </p:cNvSpPr>
            <p:nvPr/>
          </p:nvSpPr>
          <p:spPr bwMode="auto">
            <a:xfrm>
              <a:off x="2667000" y="3413760"/>
              <a:ext cx="137160" cy="137160"/>
            </a:xfrm>
            <a:prstGeom prst="flowChartConnector">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AutoShape 6"/>
            <p:cNvSpPr>
              <a:spLocks noChangeAspect="1" noChangeArrowheads="1"/>
            </p:cNvSpPr>
            <p:nvPr/>
          </p:nvSpPr>
          <p:spPr bwMode="auto">
            <a:xfrm>
              <a:off x="5387340" y="3419856"/>
              <a:ext cx="137160" cy="137160"/>
            </a:xfrm>
            <a:prstGeom prst="flowChartConnector">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23" name="Straight Connector 22"/>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2082800" y="5295900"/>
            <a:ext cx="6296025" cy="571500"/>
            <a:chOff x="2209800" y="5295900"/>
            <a:chExt cx="6296025" cy="571500"/>
          </a:xfrm>
        </p:grpSpPr>
        <p:grpSp>
          <p:nvGrpSpPr>
            <p:cNvPr id="33" name="Group 32"/>
            <p:cNvGrpSpPr/>
            <p:nvPr/>
          </p:nvGrpSpPr>
          <p:grpSpPr>
            <a:xfrm>
              <a:off x="2209800" y="5295900"/>
              <a:ext cx="6296025" cy="571500"/>
              <a:chOff x="2209800" y="5295900"/>
              <a:chExt cx="6296025" cy="571500"/>
            </a:xfrm>
          </p:grpSpPr>
          <p:pic>
            <p:nvPicPr>
              <p:cNvPr id="276481" name="Picture 1"/>
              <p:cNvPicPr>
                <a:picLocks noChangeAspect="1" noChangeArrowheads="1"/>
              </p:cNvPicPr>
              <p:nvPr/>
            </p:nvPicPr>
            <p:blipFill>
              <a:blip r:embed="rId8" cstate="print"/>
              <a:srcRect/>
              <a:stretch>
                <a:fillRect/>
              </a:stretch>
            </p:blipFill>
            <p:spPr bwMode="auto">
              <a:xfrm>
                <a:off x="2209800" y="5295900"/>
                <a:ext cx="6296025" cy="571500"/>
              </a:xfrm>
              <a:prstGeom prst="rect">
                <a:avLst/>
              </a:prstGeom>
              <a:noFill/>
              <a:ln w="9525">
                <a:noFill/>
                <a:miter lim="800000"/>
                <a:headEnd/>
                <a:tailEnd/>
              </a:ln>
            </p:spPr>
          </p:pic>
          <p:cxnSp>
            <p:nvCxnSpPr>
              <p:cNvPr id="366603" name="AutoShape 11"/>
              <p:cNvCxnSpPr>
                <a:cxnSpLocks noChangeShapeType="1"/>
              </p:cNvCxnSpPr>
              <p:nvPr/>
            </p:nvCxnSpPr>
            <p:spPr bwMode="auto">
              <a:xfrm>
                <a:off x="7035800" y="5410200"/>
                <a:ext cx="185935" cy="0"/>
              </a:xfrm>
              <a:prstGeom prst="straightConnector1">
                <a:avLst/>
              </a:prstGeom>
              <a:noFill/>
              <a:ln w="31750" cap="rnd">
                <a:solidFill>
                  <a:srgbClr val="FF0000"/>
                </a:solidFill>
                <a:round/>
                <a:headEnd type="none"/>
                <a:tailEnd type="none"/>
              </a:ln>
            </p:spPr>
          </p:cxnSp>
        </p:grpSp>
        <p:grpSp>
          <p:nvGrpSpPr>
            <p:cNvPr id="5" name="Group 4"/>
            <p:cNvGrpSpPr/>
            <p:nvPr/>
          </p:nvGrpSpPr>
          <p:grpSpPr>
            <a:xfrm>
              <a:off x="6896100" y="5346700"/>
              <a:ext cx="490735" cy="152400"/>
              <a:chOff x="6896100" y="5346700"/>
              <a:chExt cx="490735" cy="152400"/>
            </a:xfrm>
          </p:grpSpPr>
          <p:sp>
            <p:nvSpPr>
              <p:cNvPr id="4" name="Oval 3"/>
              <p:cNvSpPr/>
              <p:nvPr/>
            </p:nvSpPr>
            <p:spPr>
              <a:xfrm>
                <a:off x="7234435" y="5346700"/>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896100" y="5346700"/>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0973"/>
    </mc:Choice>
    <mc:Fallback xmlns="">
      <p:transition spd="slow" advTm="409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Quadratic Equations</a:t>
            </a:r>
            <a:br>
              <a:rPr lang="en-US" sz="3200" dirty="0" smtClean="0"/>
            </a:br>
            <a:r>
              <a:rPr lang="en-US" sz="3200" dirty="0" smtClean="0"/>
              <a:t>Suggested Practice for SOL AII.4b</a:t>
            </a:r>
            <a:endParaRPr lang="en-US" sz="3200" dirty="0"/>
          </a:p>
        </p:txBody>
      </p:sp>
      <p:sp>
        <p:nvSpPr>
          <p:cNvPr id="3" name="Content Placeholder 2"/>
          <p:cNvSpPr>
            <a:spLocks noGrp="1"/>
          </p:cNvSpPr>
          <p:nvPr>
            <p:ph idx="1"/>
          </p:nvPr>
        </p:nvSpPr>
        <p:spPr/>
        <p:txBody>
          <a:bodyPr/>
          <a:lstStyle/>
          <a:p>
            <a:pPr marL="0" indent="-457200">
              <a:spcBef>
                <a:spcPts val="0"/>
              </a:spcBef>
              <a:buNone/>
            </a:pPr>
            <a:r>
              <a:rPr lang="en-US" sz="2400" dirty="0" smtClean="0"/>
              <a:t>Students need additional practice solving quadratic equations over the set of complex numbers.</a:t>
            </a:r>
          </a:p>
          <a:p>
            <a:pPr marL="457200" indent="-457200">
              <a:spcBef>
                <a:spcPts val="0"/>
              </a:spcBef>
              <a:buNone/>
            </a:pPr>
            <a:endParaRPr lang="en-US" dirty="0" smtClean="0">
              <a:solidFill>
                <a:srgbClr val="0070C0"/>
              </a:solidFill>
            </a:endParaRPr>
          </a:p>
          <a:p>
            <a:pPr marL="457200" indent="-457200">
              <a:spcBef>
                <a:spcPts val="0"/>
              </a:spcBef>
              <a:buNone/>
            </a:pPr>
            <a:r>
              <a:rPr lang="en-US" sz="2400" dirty="0" smtClean="0">
                <a:solidFill>
                  <a:schemeClr val="tx1"/>
                </a:solidFill>
              </a:rPr>
              <a:t>What are the solutions or roots for each equation shown?</a:t>
            </a:r>
          </a:p>
          <a:p>
            <a:pPr marL="457200" indent="-457200">
              <a:spcBef>
                <a:spcPts val="0"/>
              </a:spcBef>
              <a:buNone/>
            </a:pPr>
            <a:endParaRPr lang="en-US" sz="2400" dirty="0" smtClean="0">
              <a:solidFill>
                <a:schemeClr val="tx1"/>
              </a:solidFill>
            </a:endParaRPr>
          </a:p>
          <a:p>
            <a:pPr marL="457200" indent="-457200">
              <a:spcBef>
                <a:spcPts val="0"/>
              </a:spcBef>
              <a:buNone/>
            </a:pPr>
            <a:r>
              <a:rPr lang="en-US" sz="2400" dirty="0" smtClean="0">
                <a:solidFill>
                  <a:schemeClr val="tx1"/>
                </a:solidFill>
              </a:rPr>
              <a:t>a.  </a:t>
            </a:r>
          </a:p>
          <a:p>
            <a:pPr marL="457200" indent="-457200">
              <a:spcBef>
                <a:spcPts val="0"/>
              </a:spcBef>
              <a:buNone/>
            </a:pPr>
            <a:endParaRPr lang="en-US" sz="2400" dirty="0" smtClean="0">
              <a:solidFill>
                <a:schemeClr val="tx1"/>
              </a:solidFill>
            </a:endParaRPr>
          </a:p>
          <a:p>
            <a:pPr marL="457200" indent="-457200">
              <a:spcBef>
                <a:spcPts val="0"/>
              </a:spcBef>
              <a:buNone/>
            </a:pPr>
            <a:endParaRPr lang="en-US" sz="2400" dirty="0" smtClean="0">
              <a:solidFill>
                <a:schemeClr val="tx1"/>
              </a:solidFill>
            </a:endParaRPr>
          </a:p>
          <a:p>
            <a:pPr marL="457200" indent="-457200">
              <a:spcBef>
                <a:spcPts val="0"/>
              </a:spcBef>
              <a:buNone/>
            </a:pPr>
            <a:r>
              <a:rPr lang="en-US" sz="2400" dirty="0" smtClean="0">
                <a:solidFill>
                  <a:schemeClr val="tx1"/>
                </a:solidFill>
              </a:rPr>
              <a:t>b.  </a:t>
            </a:r>
          </a:p>
          <a:p>
            <a:pPr marL="457200" indent="-457200">
              <a:spcBef>
                <a:spcPts val="0"/>
              </a:spcBef>
              <a:buNone/>
            </a:pPr>
            <a:endParaRPr lang="en-US" sz="2400" dirty="0" smtClean="0">
              <a:solidFill>
                <a:schemeClr val="tx1"/>
              </a:solidFill>
            </a:endParaRPr>
          </a:p>
          <a:p>
            <a:pPr marL="457200" indent="-457200">
              <a:spcBef>
                <a:spcPts val="0"/>
              </a:spcBef>
              <a:buNone/>
            </a:pPr>
            <a:endParaRPr lang="en-US" sz="2400" dirty="0" smtClean="0">
              <a:solidFill>
                <a:schemeClr val="tx1"/>
              </a:solidFill>
            </a:endParaRPr>
          </a:p>
          <a:p>
            <a:pPr marL="457200" indent="-457200">
              <a:spcBef>
                <a:spcPts val="0"/>
              </a:spcBef>
              <a:buNone/>
            </a:pPr>
            <a:r>
              <a:rPr lang="en-US" sz="2400" dirty="0" smtClean="0">
                <a:solidFill>
                  <a:schemeClr val="tx1"/>
                </a:solidFill>
              </a:rPr>
              <a:t>c.  </a:t>
            </a:r>
          </a:p>
          <a:p>
            <a:pPr>
              <a:buNone/>
            </a:pPr>
            <a:endParaRPr lang="en-US" dirty="0"/>
          </a:p>
        </p:txBody>
      </p:sp>
      <p:sp>
        <p:nvSpPr>
          <p:cNvPr id="3522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2257"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295400" y="3609975"/>
            <a:ext cx="1800225" cy="428625"/>
          </a:xfrm>
          <a:prstGeom prst="rect">
            <a:avLst/>
          </a:prstGeom>
          <a:noFill/>
        </p:spPr>
      </p:pic>
      <p:sp>
        <p:nvSpPr>
          <p:cNvPr id="352259" name="Rectangle 3"/>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226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2265" name="Rectangle 9"/>
          <p:cNvSpPr>
            <a:spLocks noChangeArrowheads="1"/>
          </p:cNvSpPr>
          <p:nvPr/>
        </p:nvSpPr>
        <p:spPr bwMode="auto">
          <a:xfrm>
            <a:off x="0" y="1285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226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2266"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295400" y="4673600"/>
            <a:ext cx="2028825" cy="428625"/>
          </a:xfrm>
          <a:prstGeom prst="rect">
            <a:avLst/>
          </a:prstGeom>
          <a:noFill/>
        </p:spPr>
      </p:pic>
      <p:sp>
        <p:nvSpPr>
          <p:cNvPr id="352268" name="Rectangle 12"/>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227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2269" name="Picture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191000" y="4673600"/>
            <a:ext cx="3019425" cy="409575"/>
          </a:xfrm>
          <a:prstGeom prst="rect">
            <a:avLst/>
          </a:prstGeom>
          <a:noFill/>
        </p:spPr>
      </p:pic>
      <p:sp>
        <p:nvSpPr>
          <p:cNvPr id="352271" name="Rectangle 1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227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2272" name="Picture 1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219200" y="5791200"/>
            <a:ext cx="2533650" cy="428625"/>
          </a:xfrm>
          <a:prstGeom prst="rect">
            <a:avLst/>
          </a:prstGeom>
          <a:noFill/>
        </p:spPr>
      </p:pic>
      <p:sp>
        <p:nvSpPr>
          <p:cNvPr id="352274" name="Rectangle 18"/>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2276"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2275" name="Picture 1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216400" y="5562600"/>
            <a:ext cx="1047750" cy="752475"/>
          </a:xfrm>
          <a:prstGeom prst="rect">
            <a:avLst/>
          </a:prstGeom>
          <a:noFill/>
        </p:spPr>
      </p:pic>
      <p:sp>
        <p:nvSpPr>
          <p:cNvPr id="352277" name="Rectangle 21"/>
          <p:cNvSpPr>
            <a:spLocks noChangeArrowheads="1"/>
          </p:cNvSpPr>
          <p:nvPr/>
        </p:nvSpPr>
        <p:spPr bwMode="auto">
          <a:xfrm>
            <a:off x="0" y="1209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4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74433" name="Picture 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191000" y="3352800"/>
            <a:ext cx="1828800" cy="828675"/>
          </a:xfrm>
          <a:prstGeom prst="rect">
            <a:avLst/>
          </a:prstGeom>
          <a:noFill/>
        </p:spPr>
      </p:pic>
      <p:sp>
        <p:nvSpPr>
          <p:cNvPr id="274435" name="Rectangle 3"/>
          <p:cNvSpPr>
            <a:spLocks noChangeArrowheads="1"/>
          </p:cNvSpPr>
          <p:nvPr/>
        </p:nvSpPr>
        <p:spPr bwMode="auto">
          <a:xfrm>
            <a:off x="0" y="1285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Slide Number Placeholder 25"/>
          <p:cNvSpPr>
            <a:spLocks noGrp="1"/>
          </p:cNvSpPr>
          <p:nvPr>
            <p:ph type="sldNum" sz="quarter" idx="10"/>
          </p:nvPr>
        </p:nvSpPr>
        <p:spPr/>
        <p:txBody>
          <a:bodyPr/>
          <a:lstStyle/>
          <a:p>
            <a:fld id="{3214E462-F3AB-4A51-B6A4-7374B3FF3BFA}" type="slidenum">
              <a:rPr lang="en-US" smtClean="0"/>
              <a:pPr/>
              <a:t>17</a:t>
            </a:fld>
            <a:endParaRPr lang="en-US"/>
          </a:p>
        </p:txBody>
      </p:sp>
      <p:cxnSp>
        <p:nvCxnSpPr>
          <p:cNvPr id="25" name="Straight Connector 2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6295"/>
    </mc:Choice>
    <mc:Fallback xmlns="">
      <p:transition spd="slow" advTm="662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44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22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2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Equations Containing Rational Expressions</a:t>
            </a:r>
            <a:r>
              <a:rPr lang="en-US" dirty="0" smtClean="0"/>
              <a:t/>
            </a:r>
            <a:br>
              <a:rPr lang="en-US" dirty="0" smtClean="0"/>
            </a:br>
            <a:r>
              <a:rPr lang="en-US" sz="3200" dirty="0" smtClean="0"/>
              <a:t>Suggested Practice for SOL AII.4c</a:t>
            </a:r>
            <a:endParaRPr lang="en-US" sz="3200" dirty="0"/>
          </a:p>
        </p:txBody>
      </p:sp>
      <p:sp>
        <p:nvSpPr>
          <p:cNvPr id="3" name="Content Placeholder 2"/>
          <p:cNvSpPr>
            <a:spLocks noGrp="1"/>
          </p:cNvSpPr>
          <p:nvPr>
            <p:ph idx="1"/>
          </p:nvPr>
        </p:nvSpPr>
        <p:spPr>
          <a:xfrm>
            <a:off x="457200" y="1371600"/>
            <a:ext cx="8229600" cy="4525963"/>
          </a:xfrm>
        </p:spPr>
        <p:txBody>
          <a:bodyPr/>
          <a:lstStyle/>
          <a:p>
            <a:pPr marL="0" indent="0">
              <a:buNone/>
            </a:pPr>
            <a:r>
              <a:rPr lang="en-US" sz="2400" dirty="0" smtClean="0"/>
              <a:t>Students need additional practice solving equations containing rational expressions.</a:t>
            </a:r>
          </a:p>
          <a:p>
            <a:pPr marL="0" indent="0">
              <a:buNone/>
            </a:pPr>
            <a:endParaRPr lang="en-US" sz="1400" dirty="0" smtClean="0">
              <a:solidFill>
                <a:schemeClr val="tx1"/>
              </a:solidFill>
            </a:endParaRPr>
          </a:p>
          <a:p>
            <a:pPr marL="0" indent="0">
              <a:buNone/>
            </a:pPr>
            <a:r>
              <a:rPr lang="en-US" sz="2400" dirty="0" smtClean="0">
                <a:solidFill>
                  <a:schemeClr val="tx1"/>
                </a:solidFill>
              </a:rPr>
              <a:t>If no denominator is equal to zero, what is the solution set to the equation?</a:t>
            </a:r>
          </a:p>
          <a:p>
            <a:pPr marL="0" indent="0">
              <a:buNone/>
            </a:pPr>
            <a:endParaRPr lang="en-US" sz="1800" dirty="0" smtClean="0">
              <a:solidFill>
                <a:schemeClr val="tx1"/>
              </a:solidFill>
            </a:endParaRPr>
          </a:p>
          <a:p>
            <a:pPr marL="0" indent="0">
              <a:buNone/>
            </a:pPr>
            <a:r>
              <a:rPr lang="en-US" sz="2400" dirty="0" smtClean="0">
                <a:solidFill>
                  <a:schemeClr val="tx1"/>
                </a:solidFill>
              </a:rPr>
              <a:t>a.  </a:t>
            </a:r>
          </a:p>
          <a:p>
            <a:pPr marL="0" indent="0">
              <a:buNone/>
            </a:pPr>
            <a:endParaRPr lang="en-US" sz="2400" dirty="0" smtClean="0">
              <a:solidFill>
                <a:schemeClr val="tx1"/>
              </a:solidFill>
            </a:endParaRPr>
          </a:p>
          <a:p>
            <a:pPr marL="0" indent="0">
              <a:buNone/>
            </a:pPr>
            <a:endParaRPr lang="en-US" sz="1800" dirty="0" smtClean="0">
              <a:solidFill>
                <a:schemeClr val="tx1"/>
              </a:solidFill>
            </a:endParaRPr>
          </a:p>
          <a:p>
            <a:pPr>
              <a:buNone/>
            </a:pPr>
            <a:r>
              <a:rPr lang="en-US" sz="2400" dirty="0" smtClean="0">
                <a:solidFill>
                  <a:schemeClr val="tx1"/>
                </a:solidFill>
              </a:rPr>
              <a:t>b. </a:t>
            </a:r>
          </a:p>
          <a:p>
            <a:pPr>
              <a:buNone/>
            </a:pPr>
            <a:endParaRPr lang="en-US" sz="2400" dirty="0" smtClean="0">
              <a:solidFill>
                <a:schemeClr val="tx1"/>
              </a:solidFill>
            </a:endParaRPr>
          </a:p>
          <a:p>
            <a:pPr>
              <a:buNone/>
            </a:pPr>
            <a:endParaRPr lang="en-US" sz="1800" dirty="0" smtClean="0">
              <a:solidFill>
                <a:schemeClr val="tx1"/>
              </a:solidFill>
            </a:endParaRPr>
          </a:p>
          <a:p>
            <a:pPr>
              <a:buNone/>
            </a:pPr>
            <a:r>
              <a:rPr lang="en-US" sz="2400" dirty="0" smtClean="0">
                <a:solidFill>
                  <a:schemeClr val="tx1"/>
                </a:solidFill>
              </a:rPr>
              <a:t>c.   </a:t>
            </a:r>
            <a:endParaRPr lang="en-US" sz="2400" dirty="0">
              <a:solidFill>
                <a:schemeClr val="tx1"/>
              </a:solidFill>
            </a:endParaRPr>
          </a:p>
        </p:txBody>
      </p:sp>
      <p:sp>
        <p:nvSpPr>
          <p:cNvPr id="3563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6353"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219200" y="3505200"/>
            <a:ext cx="3105150" cy="742950"/>
          </a:xfrm>
          <a:prstGeom prst="rect">
            <a:avLst/>
          </a:prstGeom>
          <a:noFill/>
        </p:spPr>
      </p:pic>
      <p:sp>
        <p:nvSpPr>
          <p:cNvPr id="356355" name="Rectangle 3"/>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63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635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257800" y="3543300"/>
            <a:ext cx="933450" cy="742950"/>
          </a:xfrm>
          <a:prstGeom prst="rect">
            <a:avLst/>
          </a:prstGeom>
          <a:noFill/>
        </p:spPr>
      </p:pic>
      <p:sp>
        <p:nvSpPr>
          <p:cNvPr id="356358" name="Rectangle 6"/>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636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6359"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162050" y="4724400"/>
            <a:ext cx="1657350" cy="752475"/>
          </a:xfrm>
          <a:prstGeom prst="rect">
            <a:avLst/>
          </a:prstGeom>
          <a:noFill/>
        </p:spPr>
      </p:pic>
      <p:sp>
        <p:nvSpPr>
          <p:cNvPr id="356361" name="Rectangle 9"/>
          <p:cNvSpPr>
            <a:spLocks noChangeArrowheads="1"/>
          </p:cNvSpPr>
          <p:nvPr/>
        </p:nvSpPr>
        <p:spPr bwMode="auto">
          <a:xfrm>
            <a:off x="0" y="1209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636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6362"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334000" y="4648200"/>
            <a:ext cx="600075" cy="752475"/>
          </a:xfrm>
          <a:prstGeom prst="rect">
            <a:avLst/>
          </a:prstGeom>
          <a:noFill/>
        </p:spPr>
      </p:pic>
      <p:sp>
        <p:nvSpPr>
          <p:cNvPr id="356364" name="Rectangle 12"/>
          <p:cNvSpPr>
            <a:spLocks noChangeArrowheads="1"/>
          </p:cNvSpPr>
          <p:nvPr/>
        </p:nvSpPr>
        <p:spPr bwMode="auto">
          <a:xfrm>
            <a:off x="0" y="1209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636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6365" name="Picture 1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143000" y="5943600"/>
            <a:ext cx="2028825" cy="742950"/>
          </a:xfrm>
          <a:prstGeom prst="rect">
            <a:avLst/>
          </a:prstGeom>
          <a:noFill/>
        </p:spPr>
      </p:pic>
      <p:sp>
        <p:nvSpPr>
          <p:cNvPr id="356367" name="Rectangle 15"/>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6369"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6368" name="Picture 1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321300" y="6096000"/>
            <a:ext cx="942975" cy="409575"/>
          </a:xfrm>
          <a:prstGeom prst="rect">
            <a:avLst/>
          </a:prstGeom>
          <a:noFill/>
        </p:spPr>
      </p:pic>
      <p:sp>
        <p:nvSpPr>
          <p:cNvPr id="356370" name="Rectangle 1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Slide Number Placeholder 22"/>
          <p:cNvSpPr>
            <a:spLocks noGrp="1"/>
          </p:cNvSpPr>
          <p:nvPr>
            <p:ph type="sldNum" sz="quarter" idx="10"/>
          </p:nvPr>
        </p:nvSpPr>
        <p:spPr/>
        <p:txBody>
          <a:bodyPr/>
          <a:lstStyle/>
          <a:p>
            <a:fld id="{3214E462-F3AB-4A51-B6A4-7374B3FF3BFA}" type="slidenum">
              <a:rPr lang="en-US" smtClean="0"/>
              <a:pPr/>
              <a:t>18</a:t>
            </a:fld>
            <a:endParaRPr lang="en-US"/>
          </a:p>
        </p:txBody>
      </p:sp>
      <p:cxnSp>
        <p:nvCxnSpPr>
          <p:cNvPr id="24" name="Straight Connector 2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892"/>
    </mc:Choice>
    <mc:Fallback xmlns="">
      <p:transition spd="slow" advTm="358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63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63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6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US" sz="3200" dirty="0" smtClean="0"/>
              <a:t>Determining Solutions for a System of Equations</a:t>
            </a:r>
            <a:endParaRPr lang="en-US" sz="3200" dirty="0"/>
          </a:p>
        </p:txBody>
      </p:sp>
      <p:sp>
        <p:nvSpPr>
          <p:cNvPr id="3" name="Content Placeholder 2"/>
          <p:cNvSpPr>
            <a:spLocks noGrp="1"/>
          </p:cNvSpPr>
          <p:nvPr>
            <p:ph idx="1"/>
          </p:nvPr>
        </p:nvSpPr>
        <p:spPr/>
        <p:txBody>
          <a:bodyPr/>
          <a:lstStyle/>
          <a:p>
            <a:pPr marL="0">
              <a:spcBef>
                <a:spcPts val="0"/>
              </a:spcBef>
              <a:buNone/>
            </a:pPr>
            <a:r>
              <a:rPr lang="en-US" sz="2400" dirty="0" smtClean="0">
                <a:solidFill>
                  <a:schemeClr val="tx1"/>
                </a:solidFill>
              </a:rPr>
              <a:t>SOL AII.5	</a:t>
            </a:r>
          </a:p>
          <a:p>
            <a:pPr marL="0">
              <a:spcBef>
                <a:spcPts val="0"/>
              </a:spcBef>
              <a:buNone/>
            </a:pPr>
            <a:r>
              <a:rPr lang="en-US" sz="2400" dirty="0" smtClean="0"/>
              <a:t>The student will solve nonlinear systems of equations, </a:t>
            </a:r>
          </a:p>
          <a:p>
            <a:pPr marL="0">
              <a:spcBef>
                <a:spcPts val="0"/>
              </a:spcBef>
              <a:buNone/>
            </a:pPr>
            <a:r>
              <a:rPr lang="en-US" sz="2400" dirty="0" smtClean="0"/>
              <a:t>including linear-quadratic and quadratic-quadratic,</a:t>
            </a:r>
          </a:p>
          <a:p>
            <a:pPr marL="0">
              <a:spcBef>
                <a:spcPts val="0"/>
              </a:spcBef>
              <a:buNone/>
            </a:pPr>
            <a:r>
              <a:rPr lang="en-US" sz="2400" dirty="0" smtClean="0"/>
              <a:t>algebraically and graphically. </a:t>
            </a:r>
            <a:r>
              <a:rPr lang="en-US" sz="2400" dirty="0" smtClean="0">
                <a:solidFill>
                  <a:schemeClr val="tx1"/>
                </a:solidFill>
              </a:rPr>
              <a:t>Graphing calculators will be used </a:t>
            </a:r>
          </a:p>
          <a:p>
            <a:pPr marL="0">
              <a:spcBef>
                <a:spcPts val="0"/>
              </a:spcBef>
              <a:buNone/>
            </a:pPr>
            <a:r>
              <a:rPr lang="en-US" sz="2400" dirty="0" smtClean="0">
                <a:solidFill>
                  <a:schemeClr val="tx1"/>
                </a:solidFill>
              </a:rPr>
              <a:t>as a tool to visualize graphs and predict the number of </a:t>
            </a:r>
          </a:p>
          <a:p>
            <a:pPr marL="0">
              <a:spcBef>
                <a:spcPts val="0"/>
              </a:spcBef>
              <a:buNone/>
            </a:pPr>
            <a:r>
              <a:rPr lang="en-US" sz="2400" dirty="0" smtClean="0">
                <a:solidFill>
                  <a:schemeClr val="tx1"/>
                </a:solidFill>
              </a:rPr>
              <a:t>solutions.</a:t>
            </a:r>
          </a:p>
          <a:p>
            <a:endParaRPr lang="en-US" dirty="0"/>
          </a:p>
        </p:txBody>
      </p:sp>
      <p:sp>
        <p:nvSpPr>
          <p:cNvPr id="4" name="Slide Number Placeholder 3"/>
          <p:cNvSpPr>
            <a:spLocks noGrp="1"/>
          </p:cNvSpPr>
          <p:nvPr>
            <p:ph type="sldNum" sz="quarter" idx="10"/>
          </p:nvPr>
        </p:nvSpPr>
        <p:spPr/>
        <p:txBody>
          <a:bodyPr/>
          <a:lstStyle/>
          <a:p>
            <a:fld id="{3214E462-F3AB-4A51-B6A4-7374B3FF3BFA}" type="slidenum">
              <a:rPr lang="en-US" smtClean="0"/>
              <a:pPr/>
              <a:t>19</a:t>
            </a:fld>
            <a:endParaRPr lang="en-US"/>
          </a:p>
        </p:txBody>
      </p:sp>
      <p:cxnSp>
        <p:nvCxnSpPr>
          <p:cNvPr id="5" name="Straight Connector 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692"/>
    </mc:Choice>
    <mc:Fallback xmlns="">
      <p:transition spd="slow" advTm="226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Operations on Rational Expressions and</a:t>
            </a:r>
            <a:br>
              <a:rPr lang="en-US" sz="3200" dirty="0" smtClean="0"/>
            </a:br>
            <a:r>
              <a:rPr lang="en-US" sz="3200" dirty="0" smtClean="0"/>
              <a:t>Factoring Polynomial Expressions</a:t>
            </a:r>
            <a:endParaRPr lang="en-US" sz="3200" dirty="0"/>
          </a:p>
        </p:txBody>
      </p:sp>
      <p:sp>
        <p:nvSpPr>
          <p:cNvPr id="3" name="Content Placeholder 2"/>
          <p:cNvSpPr>
            <a:spLocks noGrp="1"/>
          </p:cNvSpPr>
          <p:nvPr>
            <p:ph idx="1"/>
          </p:nvPr>
        </p:nvSpPr>
        <p:spPr/>
        <p:txBody>
          <a:bodyPr/>
          <a:lstStyle/>
          <a:p>
            <a:pPr>
              <a:buNone/>
            </a:pPr>
            <a:r>
              <a:rPr lang="en-US" sz="2400" dirty="0" smtClean="0">
                <a:solidFill>
                  <a:schemeClr val="tx1"/>
                </a:solidFill>
              </a:rPr>
              <a:t>SOL AII.1</a:t>
            </a:r>
          </a:p>
          <a:p>
            <a:pPr marL="0">
              <a:spcBef>
                <a:spcPts val="0"/>
              </a:spcBef>
              <a:buNone/>
            </a:pPr>
            <a:r>
              <a:rPr lang="en-US" sz="2400" dirty="0" smtClean="0">
                <a:solidFill>
                  <a:schemeClr val="tx1"/>
                </a:solidFill>
              </a:rPr>
              <a:t>The student, given rational, radical, or polynomial expressions, will</a:t>
            </a:r>
          </a:p>
          <a:p>
            <a:pPr>
              <a:buNone/>
            </a:pPr>
            <a:r>
              <a:rPr lang="en-US" sz="2400" dirty="0" smtClean="0"/>
              <a:t>a)	add, subtract, multiply, divide, and simplify rational algebraic expressions;</a:t>
            </a:r>
          </a:p>
          <a:p>
            <a:pPr>
              <a:buNone/>
            </a:pPr>
            <a:r>
              <a:rPr lang="en-US" sz="2400" dirty="0" smtClean="0"/>
              <a:t>b)	add, subtract, multiply, divide, and simplify radical expressions containing rational numbers and variables, and expressions containing rational exponents;</a:t>
            </a:r>
          </a:p>
          <a:p>
            <a:pPr>
              <a:buNone/>
            </a:pPr>
            <a:r>
              <a:rPr lang="en-US" sz="2400" dirty="0" smtClean="0"/>
              <a:t>c)	write radical expressions as expressions containing rational exponents and vice versa; </a:t>
            </a:r>
            <a:r>
              <a:rPr lang="en-US" sz="2400" dirty="0" smtClean="0">
                <a:solidFill>
                  <a:schemeClr val="tx1"/>
                </a:solidFill>
              </a:rPr>
              <a:t>and</a:t>
            </a:r>
          </a:p>
          <a:p>
            <a:pPr>
              <a:buNone/>
            </a:pPr>
            <a:r>
              <a:rPr lang="en-US" sz="2400" dirty="0" smtClean="0">
                <a:solidFill>
                  <a:schemeClr val="tx1"/>
                </a:solidFill>
              </a:rPr>
              <a:t>d) factor polynomials completely.</a:t>
            </a:r>
            <a:endParaRPr lang="en-US" sz="2400" dirty="0">
              <a:solidFill>
                <a:schemeClr val="tx1"/>
              </a:solidFill>
            </a:endParaRPr>
          </a:p>
        </p:txBody>
      </p:sp>
      <p:sp>
        <p:nvSpPr>
          <p:cNvPr id="6" name="Slide Number Placeholder 5"/>
          <p:cNvSpPr>
            <a:spLocks noGrp="1"/>
          </p:cNvSpPr>
          <p:nvPr>
            <p:ph type="sldNum" sz="quarter" idx="10"/>
          </p:nvPr>
        </p:nvSpPr>
        <p:spPr/>
        <p:txBody>
          <a:bodyPr/>
          <a:lstStyle/>
          <a:p>
            <a:fld id="{3214E462-F3AB-4A51-B6A4-7374B3FF3BFA}" type="slidenum">
              <a:rPr lang="en-US" smtClean="0"/>
              <a:pPr/>
              <a:t>2</a:t>
            </a:fld>
            <a:endParaRPr lang="en-US"/>
          </a:p>
        </p:txBody>
      </p:sp>
      <p:cxnSp>
        <p:nvCxnSpPr>
          <p:cNvPr id="5" name="Straight Connector 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0590"/>
    </mc:Choice>
    <mc:Fallback xmlns="">
      <p:transition spd="slow" advTm="505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Suggested Practice for SOL AII.5</a:t>
            </a:r>
            <a:endParaRPr lang="en-US" sz="3200" dirty="0"/>
          </a:p>
        </p:txBody>
      </p:sp>
      <p:sp>
        <p:nvSpPr>
          <p:cNvPr id="3" name="Content Placeholder 2"/>
          <p:cNvSpPr>
            <a:spLocks noGrp="1"/>
          </p:cNvSpPr>
          <p:nvPr>
            <p:ph idx="1"/>
          </p:nvPr>
        </p:nvSpPr>
        <p:spPr>
          <a:xfrm>
            <a:off x="457200" y="1295400"/>
            <a:ext cx="8534400" cy="4525963"/>
          </a:xfrm>
        </p:spPr>
        <p:txBody>
          <a:bodyPr/>
          <a:lstStyle/>
          <a:p>
            <a:pPr marL="0" indent="0">
              <a:buNone/>
            </a:pPr>
            <a:r>
              <a:rPr lang="en-US" sz="2400" dirty="0" smtClean="0"/>
              <a:t>Students need additional practice finding the solutions of a system of linear-quadratic equations when the equations are given symbolically.</a:t>
            </a:r>
          </a:p>
          <a:p>
            <a:pPr marL="0" indent="0">
              <a:buNone/>
            </a:pPr>
            <a:endParaRPr lang="en-US" sz="1400" dirty="0" smtClean="0"/>
          </a:p>
          <a:p>
            <a:pPr marL="0" indent="0">
              <a:buNone/>
            </a:pPr>
            <a:r>
              <a:rPr lang="en-US" sz="2400" dirty="0" smtClean="0">
                <a:solidFill>
                  <a:schemeClr val="tx1"/>
                </a:solidFill>
              </a:rPr>
              <a:t>What are the </a:t>
            </a:r>
            <a:r>
              <a:rPr lang="en-US" sz="2400" i="1" dirty="0" smtClean="0">
                <a:solidFill>
                  <a:schemeClr val="tx1"/>
                </a:solidFill>
                <a:latin typeface="Times New Roman" pitchFamily="18" charset="0"/>
                <a:cs typeface="Times New Roman" pitchFamily="18" charset="0"/>
              </a:rPr>
              <a:t>x</a:t>
            </a:r>
            <a:r>
              <a:rPr lang="en-US" sz="2400" dirty="0" smtClean="0">
                <a:solidFill>
                  <a:schemeClr val="tx1"/>
                </a:solidFill>
              </a:rPr>
              <a:t>-values of the solutions for the systems?</a:t>
            </a:r>
          </a:p>
          <a:p>
            <a:pPr marL="0" indent="0">
              <a:buNone/>
            </a:pPr>
            <a:r>
              <a:rPr lang="en-US" sz="2400" dirty="0" smtClean="0">
                <a:solidFill>
                  <a:schemeClr val="tx1"/>
                </a:solidFill>
              </a:rPr>
              <a:t>a.  </a:t>
            </a:r>
          </a:p>
          <a:p>
            <a:endParaRPr lang="en-US" sz="1400" dirty="0" smtClean="0"/>
          </a:p>
          <a:p>
            <a:pPr>
              <a:buNone/>
            </a:pPr>
            <a:endParaRPr lang="en-US" sz="1400" dirty="0" smtClean="0">
              <a:solidFill>
                <a:schemeClr val="tx1"/>
              </a:solidFill>
            </a:endParaRPr>
          </a:p>
          <a:p>
            <a:pPr>
              <a:buNone/>
            </a:pPr>
            <a:endParaRPr lang="en-US" sz="1400" dirty="0" smtClean="0">
              <a:solidFill>
                <a:schemeClr val="tx1"/>
              </a:solidFill>
            </a:endParaRPr>
          </a:p>
          <a:p>
            <a:pPr>
              <a:buNone/>
            </a:pPr>
            <a:endParaRPr lang="en-US" sz="1400" dirty="0" smtClean="0">
              <a:solidFill>
                <a:schemeClr val="tx1"/>
              </a:solidFill>
            </a:endParaRPr>
          </a:p>
          <a:p>
            <a:pPr>
              <a:buNone/>
            </a:pPr>
            <a:r>
              <a:rPr lang="en-US" sz="2400" dirty="0" smtClean="0">
                <a:solidFill>
                  <a:schemeClr val="tx1"/>
                </a:solidFill>
              </a:rPr>
              <a:t>b.</a:t>
            </a:r>
          </a:p>
          <a:p>
            <a:pPr>
              <a:buNone/>
            </a:pPr>
            <a:endParaRPr lang="en-US" sz="1400" dirty="0" smtClean="0">
              <a:solidFill>
                <a:schemeClr val="tx1"/>
              </a:solidFill>
            </a:endParaRPr>
          </a:p>
          <a:p>
            <a:pPr>
              <a:buNone/>
            </a:pPr>
            <a:endParaRPr lang="en-US" sz="1200" dirty="0" smtClean="0">
              <a:solidFill>
                <a:schemeClr val="tx1"/>
              </a:solidFill>
            </a:endParaRPr>
          </a:p>
          <a:p>
            <a:pPr>
              <a:buNone/>
            </a:pPr>
            <a:r>
              <a:rPr lang="en-US" sz="2400" dirty="0" smtClean="0">
                <a:solidFill>
                  <a:schemeClr val="tx1"/>
                </a:solidFill>
              </a:rPr>
              <a:t>Extension:  How many real solutions exist for the systems shown?</a:t>
            </a:r>
          </a:p>
          <a:p>
            <a:pPr>
              <a:buNone/>
            </a:pPr>
            <a:r>
              <a:rPr lang="en-US" sz="2400" dirty="0" smtClean="0">
                <a:solidFill>
                  <a:schemeClr val="tx1"/>
                </a:solidFill>
              </a:rPr>
              <a:t>a.                                b.</a:t>
            </a:r>
            <a:endParaRPr lang="en-US" sz="2400" dirty="0">
              <a:solidFill>
                <a:schemeClr val="tx1"/>
              </a:solidFill>
            </a:endParaRPr>
          </a:p>
        </p:txBody>
      </p:sp>
      <p:sp>
        <p:nvSpPr>
          <p:cNvPr id="3584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03" name="Rectangle 3"/>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40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06"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40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07"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66800" y="3149600"/>
            <a:ext cx="2286000" cy="790575"/>
          </a:xfrm>
          <a:prstGeom prst="rect">
            <a:avLst/>
          </a:prstGeom>
          <a:noFill/>
        </p:spPr>
      </p:pic>
      <p:sp>
        <p:nvSpPr>
          <p:cNvPr id="358409" name="Rectangle 9"/>
          <p:cNvSpPr>
            <a:spLocks noChangeArrowheads="1"/>
          </p:cNvSpPr>
          <p:nvPr/>
        </p:nvSpPr>
        <p:spPr bwMode="auto">
          <a:xfrm>
            <a:off x="0" y="1247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41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10"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800600" y="3352800"/>
            <a:ext cx="2486025" cy="409575"/>
          </a:xfrm>
          <a:prstGeom prst="rect">
            <a:avLst/>
          </a:prstGeom>
          <a:noFill/>
        </p:spPr>
      </p:pic>
      <p:sp>
        <p:nvSpPr>
          <p:cNvPr id="358412" name="Rectangle 12"/>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41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13" name="Picture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66800" y="4610100"/>
            <a:ext cx="1743075" cy="790575"/>
          </a:xfrm>
          <a:prstGeom prst="rect">
            <a:avLst/>
          </a:prstGeom>
          <a:noFill/>
        </p:spPr>
      </p:pic>
      <p:sp>
        <p:nvSpPr>
          <p:cNvPr id="358415" name="Rectangle 15"/>
          <p:cNvSpPr>
            <a:spLocks noChangeArrowheads="1"/>
          </p:cNvSpPr>
          <p:nvPr/>
        </p:nvSpPr>
        <p:spPr bwMode="auto">
          <a:xfrm>
            <a:off x="0" y="1247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417"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16" name="Picture 1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800600" y="4470400"/>
            <a:ext cx="1685925" cy="819150"/>
          </a:xfrm>
          <a:prstGeom prst="rect">
            <a:avLst/>
          </a:prstGeom>
          <a:noFill/>
        </p:spPr>
      </p:pic>
      <p:sp>
        <p:nvSpPr>
          <p:cNvPr id="358418" name="Rectangle 18"/>
          <p:cNvSpPr>
            <a:spLocks noChangeArrowheads="1"/>
          </p:cNvSpPr>
          <p:nvPr/>
        </p:nvSpPr>
        <p:spPr bwMode="auto">
          <a:xfrm>
            <a:off x="0" y="1276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420"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19" name="Picture 1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066800" y="6019800"/>
            <a:ext cx="180975" cy="409575"/>
          </a:xfrm>
          <a:prstGeom prst="rect">
            <a:avLst/>
          </a:prstGeom>
          <a:noFill/>
        </p:spPr>
      </p:pic>
      <p:sp>
        <p:nvSpPr>
          <p:cNvPr id="358421" name="Rectangle 21"/>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42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22" name="Picture 2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505200" y="6019800"/>
            <a:ext cx="180975" cy="409575"/>
          </a:xfrm>
          <a:prstGeom prst="rect">
            <a:avLst/>
          </a:prstGeom>
          <a:noFill/>
        </p:spPr>
      </p:pic>
      <p:sp>
        <p:nvSpPr>
          <p:cNvPr id="358424" name="Rectangle 24"/>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Slide Number Placeholder 25"/>
          <p:cNvSpPr>
            <a:spLocks noGrp="1"/>
          </p:cNvSpPr>
          <p:nvPr>
            <p:ph type="sldNum" sz="quarter" idx="10"/>
          </p:nvPr>
        </p:nvSpPr>
        <p:spPr/>
        <p:txBody>
          <a:bodyPr/>
          <a:lstStyle/>
          <a:p>
            <a:fld id="{3214E462-F3AB-4A51-B6A4-7374B3FF3BFA}" type="slidenum">
              <a:rPr lang="en-US" smtClean="0"/>
              <a:pPr/>
              <a:t>20</a:t>
            </a:fld>
            <a:endParaRPr lang="en-US"/>
          </a:p>
        </p:txBody>
      </p:sp>
      <p:cxnSp>
        <p:nvCxnSpPr>
          <p:cNvPr id="27" name="Straight Connector 26"/>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1209"/>
    </mc:Choice>
    <mc:Fallback xmlns="">
      <p:transition spd="slow" advTm="612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8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Shapes of Functions</a:t>
            </a:r>
            <a:endParaRPr lang="en-US" sz="3200" dirty="0"/>
          </a:p>
        </p:txBody>
      </p:sp>
      <p:sp>
        <p:nvSpPr>
          <p:cNvPr id="3" name="Content Placeholder 2"/>
          <p:cNvSpPr>
            <a:spLocks noGrp="1"/>
          </p:cNvSpPr>
          <p:nvPr>
            <p:ph idx="1"/>
          </p:nvPr>
        </p:nvSpPr>
        <p:spPr/>
        <p:txBody>
          <a:bodyPr/>
          <a:lstStyle/>
          <a:p>
            <a:pPr marL="0" indent="0">
              <a:buNone/>
            </a:pPr>
            <a:r>
              <a:rPr lang="en-US" sz="2400" dirty="0" smtClean="0">
                <a:solidFill>
                  <a:schemeClr val="tx1"/>
                </a:solidFill>
              </a:rPr>
              <a:t>SOL AII.6</a:t>
            </a:r>
          </a:p>
          <a:p>
            <a:pPr marL="0" indent="0">
              <a:buNone/>
            </a:pPr>
            <a:r>
              <a:rPr lang="en-US" sz="2400" dirty="0" smtClean="0">
                <a:solidFill>
                  <a:schemeClr val="tx1"/>
                </a:solidFill>
              </a:rPr>
              <a:t> </a:t>
            </a:r>
            <a:r>
              <a:rPr lang="en-US" sz="2400" dirty="0" smtClean="0"/>
              <a:t>The student will recognize the general shape of function (absolute value, square root, cube root, rational, polynomial, exponential, and logarithmic) families and will convert between graphic and symbolic forms of functions. </a:t>
            </a:r>
            <a:r>
              <a:rPr lang="en-US" sz="2400" dirty="0" smtClean="0">
                <a:solidFill>
                  <a:schemeClr val="tx1"/>
                </a:solidFill>
              </a:rPr>
              <a:t>A transformational approach to graphing will be employed. Graphing calculators will be used as a tool to investigate the shapes and behaviors of these functions.</a:t>
            </a:r>
          </a:p>
          <a:p>
            <a:endParaRPr lang="en-US" dirty="0"/>
          </a:p>
        </p:txBody>
      </p:sp>
      <p:sp>
        <p:nvSpPr>
          <p:cNvPr id="5" name="Slide Number Placeholder 4"/>
          <p:cNvSpPr>
            <a:spLocks noGrp="1"/>
          </p:cNvSpPr>
          <p:nvPr>
            <p:ph type="sldNum" sz="quarter" idx="10"/>
          </p:nvPr>
        </p:nvSpPr>
        <p:spPr/>
        <p:txBody>
          <a:bodyPr/>
          <a:lstStyle/>
          <a:p>
            <a:fld id="{3214E462-F3AB-4A51-B6A4-7374B3FF3BFA}" type="slidenum">
              <a:rPr lang="en-US" smtClean="0"/>
              <a:pPr/>
              <a:t>21</a:t>
            </a:fld>
            <a:endParaRPr lang="en-US"/>
          </a:p>
        </p:txBody>
      </p:sp>
      <p:cxnSp>
        <p:nvCxnSpPr>
          <p:cNvPr id="6" name="Straight Connector 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6609"/>
    </mc:Choice>
    <mc:Fallback xmlns="">
      <p:transition spd="slow" advTm="166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Suggested Practice for SOL AII.6</a:t>
            </a:r>
            <a:endParaRPr lang="en-US" sz="3200" dirty="0"/>
          </a:p>
        </p:txBody>
      </p:sp>
      <p:sp>
        <p:nvSpPr>
          <p:cNvPr id="3" name="Content Placeholder 2"/>
          <p:cNvSpPr>
            <a:spLocks noGrp="1"/>
          </p:cNvSpPr>
          <p:nvPr>
            <p:ph idx="1"/>
          </p:nvPr>
        </p:nvSpPr>
        <p:spPr>
          <a:xfrm>
            <a:off x="381000" y="1219200"/>
            <a:ext cx="8229600" cy="4525963"/>
          </a:xfrm>
        </p:spPr>
        <p:txBody>
          <a:bodyPr/>
          <a:lstStyle/>
          <a:p>
            <a:pPr marL="0" indent="0">
              <a:buNone/>
            </a:pPr>
            <a:r>
              <a:rPr lang="en-US" sz="2400" dirty="0" smtClean="0"/>
              <a:t>Students need additional practice identifying equations that belong to the same parent function.</a:t>
            </a:r>
          </a:p>
          <a:p>
            <a:pPr marL="0" indent="0">
              <a:buNone/>
            </a:pPr>
            <a:endParaRPr lang="en-US" sz="1200" dirty="0" smtClean="0">
              <a:solidFill>
                <a:schemeClr val="tx1"/>
              </a:solidFill>
            </a:endParaRPr>
          </a:p>
          <a:p>
            <a:pPr marL="0" indent="0">
              <a:buNone/>
            </a:pPr>
            <a:r>
              <a:rPr lang="en-US" sz="2400" dirty="0" smtClean="0">
                <a:solidFill>
                  <a:schemeClr val="tx1"/>
                </a:solidFill>
              </a:rPr>
              <a:t>The graph of a parent function is shown.  Identify each function which belongs to this same family.</a:t>
            </a:r>
          </a:p>
          <a:p>
            <a:pPr marL="0" indent="0">
              <a:buNone/>
            </a:pPr>
            <a:endParaRPr lang="en-US" sz="2400" dirty="0"/>
          </a:p>
        </p:txBody>
      </p:sp>
      <p:grpSp>
        <p:nvGrpSpPr>
          <p:cNvPr id="35" name="Group 34"/>
          <p:cNvGrpSpPr>
            <a:grpSpLocks noChangeAspect="1"/>
          </p:cNvGrpSpPr>
          <p:nvPr/>
        </p:nvGrpSpPr>
        <p:grpSpPr>
          <a:xfrm>
            <a:off x="478498" y="3124200"/>
            <a:ext cx="3407702" cy="2286000"/>
            <a:chOff x="2286000" y="1895475"/>
            <a:chExt cx="4572000" cy="3067050"/>
          </a:xfrm>
        </p:grpSpPr>
        <p:pic>
          <p:nvPicPr>
            <p:cNvPr id="361475" name="Picture 3"/>
            <p:cNvPicPr>
              <a:picLocks noChangeAspect="1" noChangeArrowheads="1"/>
            </p:cNvPicPr>
            <p:nvPr/>
          </p:nvPicPr>
          <p:blipFill>
            <a:blip r:embed="rId6" cstate="print"/>
            <a:srcRect/>
            <a:stretch>
              <a:fillRect/>
            </a:stretch>
          </p:blipFill>
          <p:spPr bwMode="auto">
            <a:xfrm>
              <a:off x="2295525" y="1895475"/>
              <a:ext cx="4552950" cy="3067050"/>
            </a:xfrm>
            <a:prstGeom prst="rect">
              <a:avLst/>
            </a:prstGeom>
            <a:noFill/>
            <a:ln w="38100">
              <a:solidFill>
                <a:schemeClr val="tx1"/>
              </a:solidFill>
              <a:miter lim="800000"/>
              <a:headEnd/>
              <a:tailEnd/>
            </a:ln>
          </p:spPr>
        </p:pic>
        <p:sp>
          <p:nvSpPr>
            <p:cNvPr id="27" name="Freeform 26"/>
            <p:cNvSpPr/>
            <p:nvPr/>
          </p:nvSpPr>
          <p:spPr>
            <a:xfrm>
              <a:off x="2286000" y="3552825"/>
              <a:ext cx="152400" cy="0"/>
            </a:xfrm>
            <a:custGeom>
              <a:avLst/>
              <a:gdLst>
                <a:gd name="connsiteX0" fmla="*/ 152400 w 152400"/>
                <a:gd name="connsiteY0" fmla="*/ 0 h 0"/>
                <a:gd name="connsiteX1" fmla="*/ 0 w 152400"/>
                <a:gd name="connsiteY1" fmla="*/ 0 h 0"/>
              </a:gdLst>
              <a:ahLst/>
              <a:cxnLst>
                <a:cxn ang="0">
                  <a:pos x="connsiteX0" y="connsiteY0"/>
                </a:cxn>
                <a:cxn ang="0">
                  <a:pos x="connsiteX1" y="connsiteY1"/>
                </a:cxn>
              </a:cxnLst>
              <a:rect l="l" t="t" r="r" b="b"/>
              <a:pathLst>
                <a:path w="152400">
                  <a:moveTo>
                    <a:pt x="152400" y="0"/>
                  </a:moveTo>
                  <a:lnTo>
                    <a:pt x="0" y="0"/>
                  </a:lnTo>
                </a:path>
              </a:pathLst>
            </a:custGeom>
            <a:ln w="38100">
              <a:solidFill>
                <a:srgbClr val="0033CC"/>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391025" y="4857750"/>
              <a:ext cx="13375" cy="85725"/>
            </a:xfrm>
            <a:custGeom>
              <a:avLst/>
              <a:gdLst>
                <a:gd name="connsiteX0" fmla="*/ 0 w 13375"/>
                <a:gd name="connsiteY0" fmla="*/ 0 h 85725"/>
                <a:gd name="connsiteX1" fmla="*/ 9525 w 13375"/>
                <a:gd name="connsiteY1" fmla="*/ 85725 h 85725"/>
              </a:gdLst>
              <a:ahLst/>
              <a:cxnLst>
                <a:cxn ang="0">
                  <a:pos x="connsiteX0" y="connsiteY0"/>
                </a:cxn>
                <a:cxn ang="0">
                  <a:pos x="connsiteX1" y="connsiteY1"/>
                </a:cxn>
              </a:cxnLst>
              <a:rect l="l" t="t" r="r" b="b"/>
              <a:pathLst>
                <a:path w="13375" h="85725">
                  <a:moveTo>
                    <a:pt x="0" y="0"/>
                  </a:moveTo>
                  <a:cubicBezTo>
                    <a:pt x="13375" y="53501"/>
                    <a:pt x="9525" y="25009"/>
                    <a:pt x="9525" y="85725"/>
                  </a:cubicBezTo>
                </a:path>
              </a:pathLst>
            </a:custGeom>
            <a:ln w="38100">
              <a:solidFill>
                <a:srgbClr val="0033CC"/>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4759368" y="1924050"/>
              <a:ext cx="12657" cy="114300"/>
            </a:xfrm>
            <a:custGeom>
              <a:avLst/>
              <a:gdLst>
                <a:gd name="connsiteX0" fmla="*/ 12657 w 12657"/>
                <a:gd name="connsiteY0" fmla="*/ 114300 h 114300"/>
                <a:gd name="connsiteX1" fmla="*/ 3132 w 12657"/>
                <a:gd name="connsiteY1" fmla="*/ 0 h 114300"/>
              </a:gdLst>
              <a:ahLst/>
              <a:cxnLst>
                <a:cxn ang="0">
                  <a:pos x="connsiteX0" y="connsiteY0"/>
                </a:cxn>
                <a:cxn ang="0">
                  <a:pos x="connsiteX1" y="connsiteY1"/>
                </a:cxn>
              </a:cxnLst>
              <a:rect l="l" t="t" r="r" b="b"/>
              <a:pathLst>
                <a:path w="12657" h="114300">
                  <a:moveTo>
                    <a:pt x="12657" y="114300"/>
                  </a:moveTo>
                  <a:cubicBezTo>
                    <a:pt x="0" y="38359"/>
                    <a:pt x="3132" y="76463"/>
                    <a:pt x="3132" y="0"/>
                  </a:cubicBezTo>
                </a:path>
              </a:pathLst>
            </a:custGeom>
            <a:ln w="38100">
              <a:solidFill>
                <a:srgbClr val="0033CC"/>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6715125" y="3304543"/>
              <a:ext cx="142875" cy="19682"/>
            </a:xfrm>
            <a:custGeom>
              <a:avLst/>
              <a:gdLst>
                <a:gd name="connsiteX0" fmla="*/ 0 w 142875"/>
                <a:gd name="connsiteY0" fmla="*/ 19682 h 19682"/>
                <a:gd name="connsiteX1" fmla="*/ 123825 w 142875"/>
                <a:gd name="connsiteY1" fmla="*/ 632 h 19682"/>
                <a:gd name="connsiteX2" fmla="*/ 142875 w 142875"/>
                <a:gd name="connsiteY2" fmla="*/ 632 h 19682"/>
              </a:gdLst>
              <a:ahLst/>
              <a:cxnLst>
                <a:cxn ang="0">
                  <a:pos x="connsiteX0" y="connsiteY0"/>
                </a:cxn>
                <a:cxn ang="0">
                  <a:pos x="connsiteX1" y="connsiteY1"/>
                </a:cxn>
                <a:cxn ang="0">
                  <a:pos x="connsiteX2" y="connsiteY2"/>
                </a:cxn>
              </a:cxnLst>
              <a:rect l="l" t="t" r="r" b="b"/>
              <a:pathLst>
                <a:path w="142875" h="19682">
                  <a:moveTo>
                    <a:pt x="0" y="19682"/>
                  </a:moveTo>
                  <a:cubicBezTo>
                    <a:pt x="58137" y="8055"/>
                    <a:pt x="54627" y="7552"/>
                    <a:pt x="123825" y="632"/>
                  </a:cubicBezTo>
                  <a:cubicBezTo>
                    <a:pt x="130143" y="0"/>
                    <a:pt x="136525" y="632"/>
                    <a:pt x="142875" y="632"/>
                  </a:cubicBezTo>
                </a:path>
              </a:pathLst>
            </a:custGeom>
            <a:ln w="38100">
              <a:solidFill>
                <a:srgbClr val="0033CC"/>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614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147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343400" y="3124200"/>
            <a:ext cx="1409700" cy="742950"/>
          </a:xfrm>
          <a:prstGeom prst="rect">
            <a:avLst/>
          </a:prstGeom>
          <a:noFill/>
        </p:spPr>
      </p:pic>
      <p:sp>
        <p:nvSpPr>
          <p:cNvPr id="361478" name="Rectangle 6"/>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14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1479"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67200" y="4343400"/>
            <a:ext cx="1752600" cy="742950"/>
          </a:xfrm>
          <a:prstGeom prst="rect">
            <a:avLst/>
          </a:prstGeom>
          <a:noFill/>
        </p:spPr>
      </p:pic>
      <p:sp>
        <p:nvSpPr>
          <p:cNvPr id="361481" name="Rectangle 9"/>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14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1482"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629400" y="3048000"/>
            <a:ext cx="1885950" cy="800100"/>
          </a:xfrm>
          <a:prstGeom prst="rect">
            <a:avLst/>
          </a:prstGeom>
          <a:noFill/>
        </p:spPr>
      </p:pic>
      <p:sp>
        <p:nvSpPr>
          <p:cNvPr id="361484" name="Rectangle 12"/>
          <p:cNvSpPr>
            <a:spLocks noChangeArrowheads="1"/>
          </p:cNvSpPr>
          <p:nvPr/>
        </p:nvSpPr>
        <p:spPr bwMode="auto">
          <a:xfrm>
            <a:off x="0" y="1257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148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1485" name="Picture 1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705600" y="4343400"/>
            <a:ext cx="1666875" cy="742950"/>
          </a:xfrm>
          <a:prstGeom prst="rect">
            <a:avLst/>
          </a:prstGeom>
          <a:noFill/>
        </p:spPr>
      </p:pic>
      <p:sp>
        <p:nvSpPr>
          <p:cNvPr id="361487" name="Rectangle 15"/>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ounded Rectangle 47"/>
          <p:cNvSpPr/>
          <p:nvPr/>
        </p:nvSpPr>
        <p:spPr>
          <a:xfrm>
            <a:off x="4191000" y="4191000"/>
            <a:ext cx="1905000" cy="9906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6553200" y="4191000"/>
            <a:ext cx="1905000" cy="9906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4"/>
          <p:cNvSpPr>
            <a:spLocks noGrp="1"/>
          </p:cNvSpPr>
          <p:nvPr>
            <p:ph type="sldNum" sz="quarter" idx="10"/>
          </p:nvPr>
        </p:nvSpPr>
        <p:spPr/>
        <p:txBody>
          <a:bodyPr/>
          <a:lstStyle/>
          <a:p>
            <a:fld id="{3214E462-F3AB-4A51-B6A4-7374B3FF3BFA}" type="slidenum">
              <a:rPr lang="en-US" smtClean="0"/>
              <a:pPr/>
              <a:t>22</a:t>
            </a:fld>
            <a:endParaRPr lang="en-US"/>
          </a:p>
        </p:txBody>
      </p:sp>
      <p:cxnSp>
        <p:nvCxnSpPr>
          <p:cNvPr id="26" name="Straight Connector 2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1304"/>
    </mc:Choice>
    <mc:Fallback xmlns="">
      <p:transition spd="slow" advTm="313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5"/>
                </p:tgtEl>
              </p:cMediaNode>
            </p:audio>
          </p:childTnLst>
        </p:cTn>
      </p:par>
    </p:tnLst>
    <p:bldLst>
      <p:bldP spid="48" grpId="0" animBg="1"/>
      <p:bldP spid="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sz="3200" dirty="0" smtClean="0"/>
              <a:t>Analyzing Functions</a:t>
            </a:r>
            <a:endParaRPr lang="en-US" sz="3200" dirty="0"/>
          </a:p>
        </p:txBody>
      </p:sp>
      <p:sp>
        <p:nvSpPr>
          <p:cNvPr id="3" name="Content Placeholder 2"/>
          <p:cNvSpPr>
            <a:spLocks noGrp="1"/>
          </p:cNvSpPr>
          <p:nvPr>
            <p:ph idx="1"/>
          </p:nvPr>
        </p:nvSpPr>
        <p:spPr>
          <a:xfrm>
            <a:off x="457200" y="762000"/>
            <a:ext cx="8229600" cy="4525963"/>
          </a:xfrm>
        </p:spPr>
        <p:txBody>
          <a:bodyPr/>
          <a:lstStyle/>
          <a:p>
            <a:pPr>
              <a:buNone/>
            </a:pPr>
            <a:r>
              <a:rPr lang="en-US" sz="2400" dirty="0" smtClean="0">
                <a:solidFill>
                  <a:schemeClr val="tx1"/>
                </a:solidFill>
              </a:rPr>
              <a:t>SOL AII.7	</a:t>
            </a:r>
          </a:p>
          <a:p>
            <a:pPr>
              <a:spcBef>
                <a:spcPts val="0"/>
              </a:spcBef>
              <a:buNone/>
            </a:pPr>
            <a:r>
              <a:rPr lang="en-US" sz="2400" dirty="0" smtClean="0">
                <a:solidFill>
                  <a:schemeClr val="tx1"/>
                </a:solidFill>
              </a:rPr>
              <a:t>The student will investigate and analyze functions algebraically </a:t>
            </a:r>
          </a:p>
          <a:p>
            <a:pPr>
              <a:spcBef>
                <a:spcPts val="0"/>
              </a:spcBef>
              <a:buNone/>
            </a:pPr>
            <a:r>
              <a:rPr lang="en-US" sz="2400" dirty="0" smtClean="0">
                <a:solidFill>
                  <a:schemeClr val="tx1"/>
                </a:solidFill>
              </a:rPr>
              <a:t>and graphically. Key concepts include</a:t>
            </a:r>
          </a:p>
          <a:p>
            <a:pPr>
              <a:spcBef>
                <a:spcPts val="0"/>
              </a:spcBef>
              <a:buNone/>
            </a:pPr>
            <a:r>
              <a:rPr lang="en-US" sz="2400" dirty="0" smtClean="0"/>
              <a:t>a)	domain and range, including limited and discontinuous domains and ranges;</a:t>
            </a:r>
          </a:p>
          <a:p>
            <a:pPr>
              <a:spcBef>
                <a:spcPts val="0"/>
              </a:spcBef>
              <a:buNone/>
            </a:pPr>
            <a:r>
              <a:rPr lang="en-US" sz="2400" dirty="0" smtClean="0"/>
              <a:t>b)	zeros;</a:t>
            </a:r>
          </a:p>
          <a:p>
            <a:pPr>
              <a:spcBef>
                <a:spcPts val="0"/>
              </a:spcBef>
              <a:buNone/>
            </a:pPr>
            <a:r>
              <a:rPr lang="en-US" sz="2400" dirty="0" smtClean="0"/>
              <a:t>c)	</a:t>
            </a:r>
            <a:r>
              <a:rPr lang="en-US" sz="2400" i="1" dirty="0" smtClean="0">
                <a:latin typeface="Times New Roman" pitchFamily="18" charset="0"/>
                <a:cs typeface="Times New Roman" pitchFamily="18" charset="0"/>
              </a:rPr>
              <a:t>x</a:t>
            </a:r>
            <a:r>
              <a:rPr lang="en-US" sz="2400" dirty="0" smtClean="0"/>
              <a:t>- and </a:t>
            </a:r>
            <a:r>
              <a:rPr lang="en-US" sz="2400" i="1" dirty="0" smtClean="0">
                <a:latin typeface="Times New Roman" pitchFamily="18" charset="0"/>
                <a:cs typeface="Times New Roman" pitchFamily="18" charset="0"/>
              </a:rPr>
              <a:t>y</a:t>
            </a:r>
            <a:r>
              <a:rPr lang="en-US" sz="2400" dirty="0" smtClean="0"/>
              <a:t>-intercepts;</a:t>
            </a:r>
          </a:p>
          <a:p>
            <a:pPr>
              <a:spcBef>
                <a:spcPts val="0"/>
              </a:spcBef>
              <a:buNone/>
            </a:pPr>
            <a:r>
              <a:rPr lang="en-US" sz="2400" dirty="0" smtClean="0"/>
              <a:t>d)	intervals in which a function is increasing or decreasing;</a:t>
            </a:r>
          </a:p>
          <a:p>
            <a:pPr>
              <a:spcBef>
                <a:spcPts val="0"/>
              </a:spcBef>
              <a:buNone/>
            </a:pPr>
            <a:r>
              <a:rPr lang="en-US" sz="2400" dirty="0" smtClean="0"/>
              <a:t>e)	asymptotes;</a:t>
            </a:r>
          </a:p>
          <a:p>
            <a:pPr>
              <a:spcBef>
                <a:spcPts val="0"/>
              </a:spcBef>
              <a:buNone/>
            </a:pPr>
            <a:r>
              <a:rPr lang="en-US" sz="2400" dirty="0" smtClean="0"/>
              <a:t>f)	end behavior;</a:t>
            </a:r>
          </a:p>
          <a:p>
            <a:pPr>
              <a:spcBef>
                <a:spcPts val="0"/>
              </a:spcBef>
              <a:buNone/>
            </a:pPr>
            <a:r>
              <a:rPr lang="en-US" sz="2400" dirty="0" smtClean="0"/>
              <a:t>g)	inverse of a function; and</a:t>
            </a:r>
          </a:p>
          <a:p>
            <a:pPr>
              <a:spcBef>
                <a:spcPts val="0"/>
              </a:spcBef>
              <a:buNone/>
            </a:pPr>
            <a:r>
              <a:rPr lang="en-US" sz="2400" dirty="0" smtClean="0"/>
              <a:t>h)	composition of multiple functions.</a:t>
            </a:r>
          </a:p>
          <a:p>
            <a:pPr marL="0">
              <a:spcBef>
                <a:spcPts val="0"/>
              </a:spcBef>
              <a:buNone/>
            </a:pPr>
            <a:r>
              <a:rPr lang="en-US" sz="2400" dirty="0" smtClean="0">
                <a:solidFill>
                  <a:schemeClr val="tx1"/>
                </a:solidFill>
              </a:rPr>
              <a:t>Graphing calculators will be used as a tool to assist in investigation of functions.</a:t>
            </a:r>
          </a:p>
          <a:p>
            <a:endParaRPr lang="en-US" sz="2400" dirty="0"/>
          </a:p>
        </p:txBody>
      </p:sp>
      <p:sp>
        <p:nvSpPr>
          <p:cNvPr id="5" name="Slide Number Placeholder 4"/>
          <p:cNvSpPr>
            <a:spLocks noGrp="1"/>
          </p:cNvSpPr>
          <p:nvPr>
            <p:ph type="sldNum" sz="quarter" idx="10"/>
          </p:nvPr>
        </p:nvSpPr>
        <p:spPr/>
        <p:txBody>
          <a:bodyPr/>
          <a:lstStyle/>
          <a:p>
            <a:fld id="{3214E462-F3AB-4A51-B6A4-7374B3FF3BFA}" type="slidenum">
              <a:rPr lang="en-US" smtClean="0"/>
              <a:pPr/>
              <a:t>23</a:t>
            </a:fld>
            <a:endParaRPr lang="en-US"/>
          </a:p>
        </p:txBody>
      </p:sp>
      <p:cxnSp>
        <p:nvCxnSpPr>
          <p:cNvPr id="6" name="Straight Connector 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846"/>
    </mc:Choice>
    <mc:Fallback xmlns="">
      <p:transition spd="slow" advTm="338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Suggested Practice for SOL AII.7a</a:t>
            </a:r>
            <a:endParaRPr lang="en-US" sz="3200" dirty="0"/>
          </a:p>
        </p:txBody>
      </p:sp>
      <p:sp>
        <p:nvSpPr>
          <p:cNvPr id="3" name="Content Placeholder 2"/>
          <p:cNvSpPr>
            <a:spLocks noGrp="1"/>
          </p:cNvSpPr>
          <p:nvPr>
            <p:ph idx="1"/>
          </p:nvPr>
        </p:nvSpPr>
        <p:spPr/>
        <p:txBody>
          <a:bodyPr/>
          <a:lstStyle/>
          <a:p>
            <a:pPr marL="0" indent="0">
              <a:buNone/>
            </a:pPr>
            <a:r>
              <a:rPr lang="en-US" sz="2400" dirty="0" smtClean="0"/>
              <a:t>Students need additional practice finding values that are not in the domain of a rational function, particularly when they have to select from a list of possible values.</a:t>
            </a:r>
          </a:p>
          <a:p>
            <a:pPr marL="0" indent="0">
              <a:buNone/>
            </a:pPr>
            <a:endParaRPr lang="en-US" sz="2400" dirty="0" smtClean="0"/>
          </a:p>
          <a:p>
            <a:pPr>
              <a:buNone/>
            </a:pPr>
            <a:r>
              <a:rPr lang="en-US" sz="2400" dirty="0" smtClean="0">
                <a:solidFill>
                  <a:schemeClr val="tx1"/>
                </a:solidFill>
              </a:rPr>
              <a:t>Select all of the following that are NOT in the domain of </a:t>
            </a:r>
            <a:r>
              <a:rPr lang="en-US" sz="2400" i="1" dirty="0" smtClean="0">
                <a:solidFill>
                  <a:schemeClr val="tx1"/>
                </a:solidFill>
                <a:latin typeface="Cambria" pitchFamily="18" charset="0"/>
                <a:cs typeface="Times New Roman" pitchFamily="18" charset="0"/>
              </a:rPr>
              <a:t>f(</a:t>
            </a:r>
            <a:r>
              <a:rPr lang="en-US" sz="2400" i="1" dirty="0" smtClean="0">
                <a:solidFill>
                  <a:schemeClr val="tx1"/>
                </a:solidFill>
                <a:latin typeface="Times New Roman" pitchFamily="18" charset="0"/>
                <a:cs typeface="Times New Roman" pitchFamily="18" charset="0"/>
              </a:rPr>
              <a:t>x</a:t>
            </a:r>
            <a:r>
              <a:rPr lang="en-US" sz="2400" i="1" dirty="0" smtClean="0">
                <a:solidFill>
                  <a:schemeClr val="tx1"/>
                </a:solidFill>
                <a:latin typeface="Cambria" pitchFamily="18" charset="0"/>
                <a:cs typeface="Times New Roman" pitchFamily="18" charset="0"/>
              </a:rPr>
              <a:t>).</a:t>
            </a:r>
            <a:endParaRPr lang="en-US" sz="2400" i="1" dirty="0">
              <a:solidFill>
                <a:schemeClr val="tx1"/>
              </a:solidFill>
              <a:latin typeface="Cambria" pitchFamily="18" charset="0"/>
              <a:cs typeface="Times New Roman" pitchFamily="18" charset="0"/>
            </a:endParaRPr>
          </a:p>
        </p:txBody>
      </p:sp>
      <p:sp>
        <p:nvSpPr>
          <p:cNvPr id="3522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2257"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667000" y="3962400"/>
            <a:ext cx="2952750" cy="742950"/>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val="2284851091"/>
              </p:ext>
            </p:extLst>
          </p:nvPr>
        </p:nvGraphicFramePr>
        <p:xfrm>
          <a:off x="1531620" y="5178552"/>
          <a:ext cx="6080760" cy="841248"/>
        </p:xfrm>
        <a:graphic>
          <a:graphicData uri="http://schemas.openxmlformats.org/drawingml/2006/table">
            <a:tbl>
              <a:tblPr/>
              <a:tblGrid>
                <a:gridCol w="2026920"/>
                <a:gridCol w="2026920"/>
                <a:gridCol w="2026920"/>
              </a:tblGrid>
              <a:tr h="0">
                <a:tc>
                  <a:txBody>
                    <a:bodyPr/>
                    <a:lstStyle/>
                    <a:p>
                      <a:pPr marL="0" marR="0" algn="ctr">
                        <a:lnSpc>
                          <a:spcPct val="115000"/>
                        </a:lnSpc>
                        <a:spcBef>
                          <a:spcPts val="0"/>
                        </a:spcBef>
                        <a:spcAft>
                          <a:spcPts val="0"/>
                        </a:spcAft>
                      </a:pPr>
                      <a:r>
                        <a:rPr lang="en-US" sz="2400" b="1" dirty="0">
                          <a:latin typeface="Cambria Math" panose="02040503050406030204" pitchFamily="18" charset="0"/>
                          <a:ea typeface="Cambria Math" panose="02040503050406030204" pitchFamily="18" charset="0"/>
                          <a:cs typeface="Times New Roman"/>
                        </a:rPr>
                        <a:t>-9</a:t>
                      </a:r>
                      <a:endParaRPr lang="en-US" sz="1100" dirty="0">
                        <a:latin typeface="Cambria Math" panose="02040503050406030204" pitchFamily="18" charset="0"/>
                        <a:ea typeface="Cambria Math" panose="02040503050406030204" pitchFamily="18" charset="0"/>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latin typeface="Cambria Math" panose="02040503050406030204" pitchFamily="18" charset="0"/>
                          <a:ea typeface="Cambria Math" panose="02040503050406030204" pitchFamily="18" charset="0"/>
                          <a:cs typeface="Times New Roman"/>
                        </a:rPr>
                        <a:t>-7</a:t>
                      </a:r>
                      <a:endParaRPr lang="en-US" sz="1100" dirty="0">
                        <a:latin typeface="Cambria Math" panose="02040503050406030204" pitchFamily="18" charset="0"/>
                        <a:ea typeface="Cambria Math" panose="02040503050406030204" pitchFamily="18" charset="0"/>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latin typeface="Cambria Math" panose="02040503050406030204" pitchFamily="18" charset="0"/>
                          <a:ea typeface="Cambria Math" panose="02040503050406030204" pitchFamily="18" charset="0"/>
                          <a:cs typeface="Times New Roman"/>
                        </a:rPr>
                        <a:t>-3</a:t>
                      </a:r>
                      <a:endParaRPr lang="en-US" sz="1100" dirty="0">
                        <a:latin typeface="Cambria Math" panose="02040503050406030204" pitchFamily="18" charset="0"/>
                        <a:ea typeface="Cambria Math" panose="02040503050406030204" pitchFamily="18" charset="0"/>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400" b="1" dirty="0">
                          <a:latin typeface="Cambria Math" panose="02040503050406030204" pitchFamily="18" charset="0"/>
                          <a:ea typeface="Cambria Math" panose="02040503050406030204" pitchFamily="18" charset="0"/>
                          <a:cs typeface="Times New Roman"/>
                        </a:rPr>
                        <a:t>3</a:t>
                      </a:r>
                      <a:endParaRPr lang="en-US" sz="1100" dirty="0">
                        <a:latin typeface="Cambria Math" panose="02040503050406030204" pitchFamily="18" charset="0"/>
                        <a:ea typeface="Cambria Math" panose="02040503050406030204" pitchFamily="18" charset="0"/>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latin typeface="Cambria Math" panose="02040503050406030204" pitchFamily="18" charset="0"/>
                          <a:ea typeface="Cambria Math" panose="02040503050406030204" pitchFamily="18" charset="0"/>
                          <a:cs typeface="Times New Roman"/>
                        </a:rPr>
                        <a:t>7</a:t>
                      </a:r>
                      <a:endParaRPr lang="en-US" sz="1100" dirty="0">
                        <a:latin typeface="Cambria Math" panose="02040503050406030204" pitchFamily="18" charset="0"/>
                        <a:ea typeface="Cambria Math" panose="02040503050406030204" pitchFamily="18" charset="0"/>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latin typeface="Cambria Math" panose="02040503050406030204" pitchFamily="18" charset="0"/>
                          <a:ea typeface="Cambria Math" panose="02040503050406030204" pitchFamily="18" charset="0"/>
                          <a:cs typeface="Times New Roman"/>
                        </a:rPr>
                        <a:t>9</a:t>
                      </a:r>
                      <a:endParaRPr lang="en-US" sz="1100" dirty="0">
                        <a:latin typeface="Cambria Math" panose="02040503050406030204" pitchFamily="18" charset="0"/>
                        <a:ea typeface="Cambria Math" panose="02040503050406030204" pitchFamily="18" charset="0"/>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8" name="Rounded Rectangle 7"/>
          <p:cNvSpPr/>
          <p:nvPr/>
        </p:nvSpPr>
        <p:spPr>
          <a:xfrm>
            <a:off x="1981200" y="5105400"/>
            <a:ext cx="1066800" cy="5334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038600" y="5105400"/>
            <a:ext cx="1066800" cy="5334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0"/>
          </p:nvPr>
        </p:nvSpPr>
        <p:spPr/>
        <p:txBody>
          <a:bodyPr/>
          <a:lstStyle/>
          <a:p>
            <a:fld id="{3214E462-F3AB-4A51-B6A4-7374B3FF3BFA}" type="slidenum">
              <a:rPr lang="en-US" smtClean="0"/>
              <a:pPr/>
              <a:t>24</a:t>
            </a:fld>
            <a:endParaRPr lang="en-US"/>
          </a:p>
        </p:txBody>
      </p:sp>
      <p:cxnSp>
        <p:nvCxnSpPr>
          <p:cNvPr id="10" name="Straight Connector 9"/>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8037"/>
    </mc:Choice>
    <mc:Fallback xmlns="">
      <p:transition spd="slow" advTm="480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200" dirty="0" smtClean="0"/>
              <a:t>Suggested Practice for SOL AII.7a</a:t>
            </a:r>
            <a:endParaRPr lang="en-US" sz="3200" dirty="0"/>
          </a:p>
        </p:txBody>
      </p:sp>
      <p:sp>
        <p:nvSpPr>
          <p:cNvPr id="3" name="Content Placeholder 2"/>
          <p:cNvSpPr>
            <a:spLocks noGrp="1"/>
          </p:cNvSpPr>
          <p:nvPr>
            <p:ph idx="1"/>
          </p:nvPr>
        </p:nvSpPr>
        <p:spPr>
          <a:xfrm>
            <a:off x="457200" y="1219200"/>
            <a:ext cx="8229600" cy="4906963"/>
          </a:xfrm>
        </p:spPr>
        <p:txBody>
          <a:bodyPr/>
          <a:lstStyle/>
          <a:p>
            <a:pPr marL="0" indent="0">
              <a:buNone/>
            </a:pPr>
            <a:r>
              <a:rPr lang="en-US" sz="2400" dirty="0" smtClean="0"/>
              <a:t>Students need additional practice finding values for the domain and range in a real-world context.</a:t>
            </a:r>
          </a:p>
          <a:p>
            <a:pPr marL="0" indent="0">
              <a:spcBef>
                <a:spcPts val="0"/>
              </a:spcBef>
              <a:buNone/>
            </a:pPr>
            <a:endParaRPr lang="en-US" sz="1800" dirty="0" smtClean="0">
              <a:solidFill>
                <a:schemeClr val="tx1"/>
              </a:solidFill>
            </a:endParaRPr>
          </a:p>
          <a:p>
            <a:pPr marL="0" indent="0">
              <a:spcBef>
                <a:spcPts val="0"/>
              </a:spcBef>
              <a:buNone/>
            </a:pPr>
            <a:r>
              <a:rPr lang="en-US" sz="2400" dirty="0" smtClean="0">
                <a:solidFill>
                  <a:schemeClr val="tx1"/>
                </a:solidFill>
              </a:rPr>
              <a:t>A steel ball is dropped from a television tower and falls </a:t>
            </a:r>
            <a:r>
              <a:rPr lang="en-US" sz="2400" dirty="0" smtClean="0">
                <a:solidFill>
                  <a:schemeClr val="tx1"/>
                </a:solidFill>
                <a:latin typeface="Cambria Math" panose="02040503050406030204" pitchFamily="18" charset="0"/>
                <a:ea typeface="Cambria Math" panose="02040503050406030204" pitchFamily="18" charset="0"/>
              </a:rPr>
              <a:t>1600</a:t>
            </a:r>
            <a:r>
              <a:rPr lang="en-US" sz="2400" dirty="0" smtClean="0">
                <a:solidFill>
                  <a:schemeClr val="tx1"/>
                </a:solidFill>
              </a:rPr>
              <a:t> feet to the ground below.  The relationship between the height of the ball, in feet, and the time the ball is in the air, in seconds, can be represented by the  function</a:t>
            </a:r>
          </a:p>
          <a:p>
            <a:pPr marL="0" indent="0">
              <a:buNone/>
            </a:pPr>
            <a:r>
              <a:rPr lang="en-US" sz="2400" dirty="0" smtClean="0">
                <a:solidFill>
                  <a:schemeClr val="tx1"/>
                </a:solidFill>
              </a:rPr>
              <a:t>Which of these values for the domain and range are reasonable for this real-world situation? </a:t>
            </a:r>
          </a:p>
          <a:p>
            <a:pPr marL="0" indent="0">
              <a:buNone/>
            </a:pPr>
            <a:endParaRPr lang="en-US" sz="2400" dirty="0">
              <a:solidFill>
                <a:schemeClr val="tx1"/>
              </a:solidFill>
            </a:endParaRPr>
          </a:p>
        </p:txBody>
      </p:sp>
      <p:sp>
        <p:nvSpPr>
          <p:cNvPr id="3584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03"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62550" y="3355975"/>
            <a:ext cx="2762250" cy="428625"/>
          </a:xfrm>
          <a:prstGeom prst="rect">
            <a:avLst/>
          </a:prstGeom>
          <a:noFill/>
        </p:spPr>
      </p:pic>
      <p:pic>
        <p:nvPicPr>
          <p:cNvPr id="358414" name="Picture 14"/>
          <p:cNvPicPr>
            <a:picLocks noChangeAspect="1" noChangeArrowheads="1"/>
          </p:cNvPicPr>
          <p:nvPr/>
        </p:nvPicPr>
        <p:blipFill>
          <a:blip r:embed="rId7" cstate="print"/>
          <a:srcRect/>
          <a:stretch>
            <a:fillRect/>
          </a:stretch>
        </p:blipFill>
        <p:spPr bwMode="auto">
          <a:xfrm>
            <a:off x="4038600" y="5346700"/>
            <a:ext cx="3505200" cy="657225"/>
          </a:xfrm>
          <a:prstGeom prst="rect">
            <a:avLst/>
          </a:prstGeom>
          <a:noFill/>
          <a:ln w="9525">
            <a:noFill/>
            <a:miter lim="800000"/>
            <a:headEnd/>
            <a:tailEnd/>
          </a:ln>
        </p:spPr>
      </p:pic>
      <p:pic>
        <p:nvPicPr>
          <p:cNvPr id="358415" name="Picture 15"/>
          <p:cNvPicPr>
            <a:picLocks noChangeAspect="1" noChangeArrowheads="1"/>
          </p:cNvPicPr>
          <p:nvPr/>
        </p:nvPicPr>
        <p:blipFill>
          <a:blip r:embed="rId8" cstate="print"/>
          <a:srcRect/>
          <a:stretch>
            <a:fillRect/>
          </a:stretch>
        </p:blipFill>
        <p:spPr bwMode="auto">
          <a:xfrm>
            <a:off x="609600" y="5422900"/>
            <a:ext cx="3495675" cy="523875"/>
          </a:xfrm>
          <a:prstGeom prst="rect">
            <a:avLst/>
          </a:prstGeom>
          <a:noFill/>
          <a:ln w="9525">
            <a:noFill/>
            <a:miter lim="800000"/>
            <a:headEnd/>
            <a:tailEnd/>
          </a:ln>
        </p:spPr>
      </p:pic>
      <p:sp>
        <p:nvSpPr>
          <p:cNvPr id="35841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16" name="Picture 1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828800" y="5499100"/>
            <a:ext cx="1809750" cy="409575"/>
          </a:xfrm>
          <a:prstGeom prst="rect">
            <a:avLst/>
          </a:prstGeom>
          <a:noFill/>
        </p:spPr>
      </p:pic>
      <p:sp>
        <p:nvSpPr>
          <p:cNvPr id="35841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18" name="Picture 1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334000" y="5499100"/>
            <a:ext cx="1895475" cy="409575"/>
          </a:xfrm>
          <a:prstGeom prst="rect">
            <a:avLst/>
          </a:prstGeom>
          <a:noFill/>
        </p:spPr>
      </p:pic>
      <p:sp>
        <p:nvSpPr>
          <p:cNvPr id="358420" name="Rectangle 20"/>
          <p:cNvSpPr>
            <a:spLocks noChangeArrowheads="1"/>
          </p:cNvSpPr>
          <p:nvPr/>
        </p:nvSpPr>
        <p:spPr bwMode="auto">
          <a:xfrm>
            <a:off x="0" y="409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Slide Number Placeholder 17"/>
          <p:cNvSpPr>
            <a:spLocks noGrp="1"/>
          </p:cNvSpPr>
          <p:nvPr>
            <p:ph type="sldNum" sz="quarter" idx="10"/>
          </p:nvPr>
        </p:nvSpPr>
        <p:spPr/>
        <p:txBody>
          <a:bodyPr/>
          <a:lstStyle/>
          <a:p>
            <a:fld id="{3214E462-F3AB-4A51-B6A4-7374B3FF3BFA}" type="slidenum">
              <a:rPr lang="en-US" smtClean="0"/>
              <a:pPr/>
              <a:t>25</a:t>
            </a:fld>
            <a:endParaRPr lang="en-US"/>
          </a:p>
        </p:txBody>
      </p:sp>
      <p:cxnSp>
        <p:nvCxnSpPr>
          <p:cNvPr id="21" name="Straight Connector 20"/>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358411" name="Picture 11"/>
          <p:cNvPicPr>
            <a:picLocks noChangeAspect="1" noChangeArrowheads="1"/>
          </p:cNvPicPr>
          <p:nvPr/>
        </p:nvPicPr>
        <p:blipFill>
          <a:blip r:embed="rId11" cstate="print"/>
          <a:srcRect/>
          <a:stretch>
            <a:fillRect/>
          </a:stretch>
        </p:blipFill>
        <p:spPr bwMode="auto">
          <a:xfrm>
            <a:off x="5013325" y="4541012"/>
            <a:ext cx="2657475" cy="904875"/>
          </a:xfrm>
          <a:prstGeom prst="rect">
            <a:avLst/>
          </a:prstGeom>
          <a:noFill/>
          <a:ln w="9525">
            <a:noFill/>
            <a:miter lim="800000"/>
            <a:headEnd/>
            <a:tailEnd/>
          </a:ln>
        </p:spPr>
      </p:pic>
      <p:pic>
        <p:nvPicPr>
          <p:cNvPr id="358410" name="Picture 10"/>
          <p:cNvPicPr>
            <a:picLocks noChangeAspect="1" noChangeArrowheads="1"/>
          </p:cNvPicPr>
          <p:nvPr/>
        </p:nvPicPr>
        <p:blipFill>
          <a:blip r:embed="rId12" cstate="print"/>
          <a:srcRect/>
          <a:stretch>
            <a:fillRect/>
          </a:stretch>
        </p:blipFill>
        <p:spPr bwMode="auto">
          <a:xfrm>
            <a:off x="1682750" y="4511675"/>
            <a:ext cx="2457450" cy="923925"/>
          </a:xfrm>
          <a:prstGeom prst="rect">
            <a:avLst/>
          </a:prstGeom>
          <a:noFill/>
          <a:ln w="9525">
            <a:noFill/>
            <a:miter lim="800000"/>
            <a:headEnd/>
            <a:tailEnd/>
          </a:ln>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5168"/>
    </mc:Choice>
    <mc:Fallback xmlns="">
      <p:transition spd="slow" advTm="251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200" dirty="0" smtClean="0"/>
              <a:t>Suggested Practice for SOL AII.7b</a:t>
            </a:r>
            <a:endParaRPr lang="en-US" sz="3200" dirty="0"/>
          </a:p>
        </p:txBody>
      </p:sp>
      <p:sp>
        <p:nvSpPr>
          <p:cNvPr id="3" name="Content Placeholder 2"/>
          <p:cNvSpPr>
            <a:spLocks noGrp="1"/>
          </p:cNvSpPr>
          <p:nvPr>
            <p:ph idx="1"/>
          </p:nvPr>
        </p:nvSpPr>
        <p:spPr>
          <a:xfrm>
            <a:off x="584200" y="1143000"/>
            <a:ext cx="8229600" cy="4970463"/>
          </a:xfrm>
        </p:spPr>
        <p:txBody>
          <a:bodyPr/>
          <a:lstStyle/>
          <a:p>
            <a:pPr marL="0" indent="0">
              <a:buNone/>
            </a:pPr>
            <a:r>
              <a:rPr lang="en-US" sz="2400" dirty="0" smtClean="0"/>
              <a:t>Students need additional practice determining the zeros of a function.</a:t>
            </a:r>
            <a:endParaRPr lang="en-US" sz="2400" dirty="0" smtClean="0">
              <a:solidFill>
                <a:schemeClr val="tx1"/>
              </a:solidFill>
            </a:endParaRPr>
          </a:p>
          <a:p>
            <a:pPr marL="0" indent="0">
              <a:buNone/>
            </a:pPr>
            <a:r>
              <a:rPr lang="en-US" sz="2400" dirty="0" smtClean="0">
                <a:solidFill>
                  <a:schemeClr val="tx1"/>
                </a:solidFill>
              </a:rPr>
              <a:t>Which is one of the zeros of                              ? </a:t>
            </a:r>
          </a:p>
          <a:p>
            <a:pPr marL="0" indent="0">
              <a:buNone/>
            </a:pPr>
            <a:r>
              <a:rPr lang="en-US" sz="1600" dirty="0" smtClean="0">
                <a:solidFill>
                  <a:schemeClr val="tx1"/>
                </a:solidFill>
              </a:rPr>
              <a:t> </a:t>
            </a:r>
          </a:p>
          <a:p>
            <a:pPr marL="0" indent="0">
              <a:buNone/>
            </a:pPr>
            <a:r>
              <a:rPr lang="en-US" sz="2400" dirty="0" smtClean="0">
                <a:solidFill>
                  <a:schemeClr val="tx1"/>
                </a:solidFill>
              </a:rPr>
              <a:t>A</a:t>
            </a:r>
          </a:p>
          <a:p>
            <a:pPr marL="0" indent="0">
              <a:buNone/>
            </a:pPr>
            <a:endParaRPr lang="en-US" sz="2400" dirty="0" smtClean="0">
              <a:solidFill>
                <a:schemeClr val="tx1"/>
              </a:solidFill>
            </a:endParaRPr>
          </a:p>
          <a:p>
            <a:pPr marL="0" indent="0">
              <a:buNone/>
            </a:pPr>
            <a:r>
              <a:rPr lang="en-US" sz="2400" dirty="0" smtClean="0">
                <a:solidFill>
                  <a:schemeClr val="tx1"/>
                </a:solidFill>
              </a:rPr>
              <a:t>B</a:t>
            </a:r>
          </a:p>
          <a:p>
            <a:pPr marL="0" indent="0">
              <a:buNone/>
            </a:pPr>
            <a:endParaRPr lang="en-US" sz="2400" dirty="0" smtClean="0">
              <a:solidFill>
                <a:schemeClr val="tx1"/>
              </a:solidFill>
            </a:endParaRPr>
          </a:p>
          <a:p>
            <a:pPr marL="0" indent="0">
              <a:buNone/>
            </a:pPr>
            <a:r>
              <a:rPr lang="en-US" sz="2400" dirty="0" smtClean="0">
                <a:solidFill>
                  <a:schemeClr val="tx1"/>
                </a:solidFill>
              </a:rPr>
              <a:t>C</a:t>
            </a:r>
          </a:p>
          <a:p>
            <a:pPr marL="0" indent="0">
              <a:buNone/>
            </a:pPr>
            <a:endParaRPr lang="en-US" sz="2400" dirty="0" smtClean="0">
              <a:solidFill>
                <a:schemeClr val="tx1"/>
              </a:solidFill>
            </a:endParaRPr>
          </a:p>
          <a:p>
            <a:pPr marL="0" indent="0">
              <a:buNone/>
            </a:pPr>
            <a:r>
              <a:rPr lang="en-US" sz="2400" dirty="0" smtClean="0">
                <a:solidFill>
                  <a:schemeClr val="tx1"/>
                </a:solidFill>
              </a:rPr>
              <a:t>D</a:t>
            </a:r>
            <a:endParaRPr lang="en-US" sz="2400" dirty="0">
              <a:solidFill>
                <a:schemeClr val="tx1"/>
              </a:solidFill>
            </a:endParaRPr>
          </a:p>
        </p:txBody>
      </p:sp>
      <p:sp>
        <p:nvSpPr>
          <p:cNvPr id="2109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0945"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30700" y="1984375"/>
            <a:ext cx="1771650" cy="428625"/>
          </a:xfrm>
          <a:prstGeom prst="rect">
            <a:avLst/>
          </a:prstGeom>
          <a:noFill/>
        </p:spPr>
      </p:pic>
      <p:sp>
        <p:nvSpPr>
          <p:cNvPr id="210947" name="Rectangle 3"/>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9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095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095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0954" name="Rectangle 10"/>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9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0957" name="Rectangle 13"/>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95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0960" name="Rectangle 16"/>
          <p:cNvSpPr>
            <a:spLocks noChangeArrowheads="1"/>
          </p:cNvSpPr>
          <p:nvPr/>
        </p:nvSpPr>
        <p:spPr bwMode="auto">
          <a:xfrm>
            <a:off x="0" y="1276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9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8" name="Group 47"/>
          <p:cNvGrpSpPr/>
          <p:nvPr/>
        </p:nvGrpSpPr>
        <p:grpSpPr>
          <a:xfrm>
            <a:off x="2971800" y="2473325"/>
            <a:ext cx="5586412" cy="769441"/>
            <a:chOff x="2971800" y="2473325"/>
            <a:chExt cx="5586412" cy="769441"/>
          </a:xfrm>
        </p:grpSpPr>
        <p:sp>
          <p:nvSpPr>
            <p:cNvPr id="20" name="TextBox 19"/>
            <p:cNvSpPr txBox="1"/>
            <p:nvPr/>
          </p:nvSpPr>
          <p:spPr>
            <a:xfrm>
              <a:off x="2971800" y="2473325"/>
              <a:ext cx="5586412" cy="769441"/>
            </a:xfrm>
            <a:prstGeom prst="rect">
              <a:avLst/>
            </a:prstGeom>
            <a:solidFill>
              <a:schemeClr val="accent3">
                <a:lumMod val="40000"/>
                <a:lumOff val="60000"/>
              </a:schemeClr>
            </a:solidFill>
            <a:ln>
              <a:solidFill>
                <a:schemeClr val="tx1"/>
              </a:solidFill>
            </a:ln>
          </p:spPr>
          <p:txBody>
            <a:bodyPr wrap="square" rtlCol="0">
              <a:spAutoFit/>
            </a:bodyPr>
            <a:lstStyle/>
            <a:p>
              <a:r>
                <a:rPr lang="en-US" sz="2200" b="1" dirty="0" smtClean="0">
                  <a:solidFill>
                    <a:srgbClr val="FF0000"/>
                  </a:solidFill>
                  <a:latin typeface="+mn-lt"/>
                </a:rPr>
                <a:t>Incorrect answer if students factor the expression as </a:t>
              </a:r>
              <a:endParaRPr lang="en-US" sz="2200" b="1" dirty="0">
                <a:solidFill>
                  <a:srgbClr val="FF0000"/>
                </a:solidFill>
                <a:latin typeface="+mn-lt"/>
              </a:endParaRPr>
            </a:p>
          </p:txBody>
        </p:sp>
        <p:pic>
          <p:nvPicPr>
            <p:cNvPr id="210961" name="Picture 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89475" y="2828925"/>
              <a:ext cx="1952625" cy="409575"/>
            </a:xfrm>
            <a:prstGeom prst="rect">
              <a:avLst/>
            </a:prstGeom>
            <a:noFill/>
          </p:spPr>
        </p:pic>
      </p:grpSp>
      <p:sp>
        <p:nvSpPr>
          <p:cNvPr id="210963" name="Rectangle 19"/>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96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0964" name="Picture 2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371600" y="2730500"/>
            <a:ext cx="180975" cy="409575"/>
          </a:xfrm>
          <a:prstGeom prst="rect">
            <a:avLst/>
          </a:prstGeom>
          <a:noFill/>
        </p:spPr>
      </p:pic>
      <p:sp>
        <p:nvSpPr>
          <p:cNvPr id="210966" name="Rectangle 22"/>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96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0967" name="Picture 2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90625" y="3581400"/>
            <a:ext cx="409575" cy="409575"/>
          </a:xfrm>
          <a:prstGeom prst="rect">
            <a:avLst/>
          </a:prstGeom>
          <a:noFill/>
        </p:spPr>
      </p:pic>
      <p:sp>
        <p:nvSpPr>
          <p:cNvPr id="210969" name="Rectangle 2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97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6" name="Group 45"/>
          <p:cNvGrpSpPr/>
          <p:nvPr/>
        </p:nvGrpSpPr>
        <p:grpSpPr>
          <a:xfrm>
            <a:off x="2974975" y="3312566"/>
            <a:ext cx="5586412" cy="770484"/>
            <a:chOff x="2974975" y="3439566"/>
            <a:chExt cx="5586412" cy="770484"/>
          </a:xfrm>
        </p:grpSpPr>
        <p:sp>
          <p:nvSpPr>
            <p:cNvPr id="42" name="TextBox 41"/>
            <p:cNvSpPr txBox="1"/>
            <p:nvPr/>
          </p:nvSpPr>
          <p:spPr>
            <a:xfrm>
              <a:off x="2974975" y="3439566"/>
              <a:ext cx="5586412" cy="769441"/>
            </a:xfrm>
            <a:prstGeom prst="rect">
              <a:avLst/>
            </a:prstGeom>
            <a:solidFill>
              <a:schemeClr val="accent3">
                <a:lumMod val="40000"/>
                <a:lumOff val="60000"/>
              </a:schemeClr>
            </a:solidFill>
            <a:ln>
              <a:solidFill>
                <a:schemeClr val="tx1"/>
              </a:solidFill>
            </a:ln>
          </p:spPr>
          <p:txBody>
            <a:bodyPr wrap="square" rtlCol="0">
              <a:spAutoFit/>
            </a:bodyPr>
            <a:lstStyle/>
            <a:p>
              <a:r>
                <a:rPr lang="en-US" sz="2200" b="1" dirty="0" smtClean="0">
                  <a:solidFill>
                    <a:srgbClr val="FF0000"/>
                  </a:solidFill>
                  <a:latin typeface="+mn-lt"/>
                </a:rPr>
                <a:t>Incorrect answer if students factor the expression as </a:t>
              </a:r>
              <a:endParaRPr lang="en-US" sz="2200" b="1" dirty="0">
                <a:solidFill>
                  <a:srgbClr val="FF0000"/>
                </a:solidFill>
                <a:latin typeface="+mn-lt"/>
              </a:endParaRPr>
            </a:p>
          </p:txBody>
        </p:sp>
        <p:pic>
          <p:nvPicPr>
            <p:cNvPr id="210970" name="Picture 2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702175" y="3800475"/>
              <a:ext cx="1952625" cy="409575"/>
            </a:xfrm>
            <a:prstGeom prst="rect">
              <a:avLst/>
            </a:prstGeom>
            <a:noFill/>
          </p:spPr>
        </p:pic>
      </p:grpSp>
      <p:sp>
        <p:nvSpPr>
          <p:cNvPr id="210972" name="Rectangle 2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974"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0973" name="Picture 29"/>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219200" y="4292600"/>
            <a:ext cx="838200" cy="742950"/>
          </a:xfrm>
          <a:prstGeom prst="rect">
            <a:avLst/>
          </a:prstGeom>
          <a:noFill/>
        </p:spPr>
      </p:pic>
      <p:sp>
        <p:nvSpPr>
          <p:cNvPr id="210975" name="Rectangle 31"/>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977"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0978" name="Rectangle 34"/>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980"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0979" name="Picture 3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219200" y="5105400"/>
            <a:ext cx="1219200" cy="819150"/>
          </a:xfrm>
          <a:prstGeom prst="rect">
            <a:avLst/>
          </a:prstGeom>
          <a:noFill/>
        </p:spPr>
      </p:pic>
      <p:sp>
        <p:nvSpPr>
          <p:cNvPr id="210981" name="Rectangle 37"/>
          <p:cNvSpPr>
            <a:spLocks noChangeArrowheads="1"/>
          </p:cNvSpPr>
          <p:nvPr/>
        </p:nvSpPr>
        <p:spPr bwMode="auto">
          <a:xfrm>
            <a:off x="0" y="1276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ounded Rectangle 40"/>
          <p:cNvSpPr/>
          <p:nvPr/>
        </p:nvSpPr>
        <p:spPr>
          <a:xfrm>
            <a:off x="914400" y="5029200"/>
            <a:ext cx="1828800" cy="9144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lide Number Placeholder 42"/>
          <p:cNvSpPr>
            <a:spLocks noGrp="1"/>
          </p:cNvSpPr>
          <p:nvPr>
            <p:ph type="sldNum" sz="quarter" idx="10"/>
          </p:nvPr>
        </p:nvSpPr>
        <p:spPr/>
        <p:txBody>
          <a:bodyPr/>
          <a:lstStyle/>
          <a:p>
            <a:fld id="{3214E462-F3AB-4A51-B6A4-7374B3FF3BFA}" type="slidenum">
              <a:rPr lang="en-US" smtClean="0"/>
              <a:pPr/>
              <a:t>26</a:t>
            </a:fld>
            <a:endParaRPr lang="en-US"/>
          </a:p>
        </p:txBody>
      </p:sp>
      <p:cxnSp>
        <p:nvCxnSpPr>
          <p:cNvPr id="44" name="Straight Connector 4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2974975" y="4094877"/>
            <a:ext cx="5229225" cy="981302"/>
            <a:chOff x="2974975" y="4209177"/>
            <a:chExt cx="5229225" cy="981302"/>
          </a:xfrm>
        </p:grpSpPr>
        <p:sp>
          <p:nvSpPr>
            <p:cNvPr id="37" name="TextBox 36"/>
            <p:cNvSpPr txBox="1"/>
            <p:nvPr/>
          </p:nvSpPr>
          <p:spPr>
            <a:xfrm>
              <a:off x="2974975" y="4265136"/>
              <a:ext cx="5229225" cy="769441"/>
            </a:xfrm>
            <a:prstGeom prst="rect">
              <a:avLst/>
            </a:prstGeom>
            <a:solidFill>
              <a:schemeClr val="accent3">
                <a:lumMod val="40000"/>
                <a:lumOff val="60000"/>
              </a:schemeClr>
            </a:solidFill>
            <a:ln>
              <a:solidFill>
                <a:schemeClr val="tx1"/>
              </a:solidFill>
            </a:ln>
          </p:spPr>
          <p:txBody>
            <a:bodyPr wrap="square" rtlCol="0">
              <a:spAutoFit/>
            </a:bodyPr>
            <a:lstStyle/>
            <a:p>
              <a:r>
                <a:rPr lang="en-US" sz="2200" b="1" dirty="0" smtClean="0">
                  <a:solidFill>
                    <a:srgbClr val="FF0000"/>
                  </a:solidFill>
                  <a:latin typeface="+mn-lt"/>
                </a:rPr>
                <a:t>Incorrect answer if students find            rather than</a:t>
              </a:r>
              <a:endParaRPr lang="en-US" sz="2200" b="1" dirty="0">
                <a:solidFill>
                  <a:srgbClr val="FF0000"/>
                </a:solidFill>
                <a:latin typeface="+mn-lt"/>
              </a:endParaRPr>
            </a:p>
          </p:txBody>
        </p:sp>
        <mc:AlternateContent xmlns:mc="http://schemas.openxmlformats.org/markup-compatibility/2006" xmlns:a14="http://schemas.microsoft.com/office/drawing/2010/main">
          <mc:Choice Requires="a14">
            <p:sp>
              <p:nvSpPr>
                <p:cNvPr id="5" name="Rectangle 4"/>
                <p:cNvSpPr/>
                <p:nvPr/>
              </p:nvSpPr>
              <p:spPr>
                <a:xfrm>
                  <a:off x="4343400" y="4535556"/>
                  <a:ext cx="1020262" cy="654923"/>
                </a:xfrm>
                <a:prstGeom prst="rect">
                  <a:avLst/>
                </a:prstGeom>
              </p:spPr>
              <p:txBody>
                <a:bodyPr wrap="square">
                  <a:sp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p>
                          <m:sSupPr>
                            <m:ctrlPr>
                              <a:rPr lang="en-US" sz="2400" b="1" i="1">
                                <a:solidFill>
                                  <a:srgbClr val="FF0000"/>
                                </a:solidFill>
                                <a:latin typeface="Cambria Math"/>
                                <a:ea typeface="Times New Roman"/>
                                <a:cs typeface="Times New Roman"/>
                              </a:rPr>
                            </m:ctrlPr>
                          </m:sSupPr>
                          <m:e>
                            <m:r>
                              <a:rPr lang="en-US" sz="2400" b="1" i="1">
                                <a:solidFill>
                                  <a:srgbClr val="FF0000"/>
                                </a:solidFill>
                                <a:effectLst/>
                                <a:latin typeface="Cambria Math"/>
                                <a:ea typeface="Times New Roman"/>
                                <a:cs typeface="Times New Roman"/>
                              </a:rPr>
                              <m:t>(−</m:t>
                            </m:r>
                            <m:r>
                              <a:rPr lang="en-US" sz="2400" b="1" i="1">
                                <a:solidFill>
                                  <a:srgbClr val="FF0000"/>
                                </a:solidFill>
                                <a:effectLst/>
                                <a:latin typeface="Cambria Math"/>
                                <a:ea typeface="Times New Roman"/>
                                <a:cs typeface="Times New Roman"/>
                              </a:rPr>
                              <m:t>𝟓</m:t>
                            </m:r>
                            <m:r>
                              <a:rPr lang="en-US" sz="2400" b="1" i="1">
                                <a:solidFill>
                                  <a:srgbClr val="FF0000"/>
                                </a:solidFill>
                                <a:effectLst/>
                                <a:latin typeface="Cambria Math"/>
                                <a:ea typeface="Times New Roman"/>
                                <a:cs typeface="Times New Roman"/>
                              </a:rPr>
                              <m:t>)</m:t>
                            </m:r>
                          </m:e>
                          <m:sup>
                            <m:r>
                              <a:rPr lang="en-US" sz="2400" b="1" i="1">
                                <a:solidFill>
                                  <a:srgbClr val="FF0000"/>
                                </a:solidFill>
                                <a:effectLst/>
                                <a:latin typeface="Cambria Math"/>
                                <a:ea typeface="Times New Roman"/>
                                <a:cs typeface="Times New Roman"/>
                              </a:rPr>
                              <m:t>𝟐</m:t>
                            </m:r>
                          </m:sup>
                        </m:sSup>
                      </m:oMath>
                    </m:oMathPara>
                  </a14:m>
                  <a:endParaRPr lang="en-US" sz="2400" b="1" dirty="0">
                    <a:effectLst/>
                    <a:latin typeface="Calibri"/>
                    <a:ea typeface="Calibri"/>
                    <a:cs typeface="Times New Roman"/>
                  </a:endParaRPr>
                </a:p>
              </p:txBody>
            </p:sp>
          </mc:Choice>
          <mc:Fallback xmlns="">
            <p:sp>
              <p:nvSpPr>
                <p:cNvPr id="5" name="Rectangle 4"/>
                <p:cNvSpPr>
                  <a:spLocks noRot="1" noChangeAspect="1" noMove="1" noResize="1" noEditPoints="1" noAdjustHandles="1" noChangeArrowheads="1" noChangeShapeType="1" noTextEdit="1"/>
                </p:cNvSpPr>
                <p:nvPr/>
              </p:nvSpPr>
              <p:spPr>
                <a:xfrm>
                  <a:off x="4343400" y="4535556"/>
                  <a:ext cx="1020262" cy="654923"/>
                </a:xfrm>
                <a:prstGeom prst="rect">
                  <a:avLst/>
                </a:prstGeom>
                <a:blipFill rotWithShape="1">
                  <a:blip r:embed="rId1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769100" y="4209177"/>
                  <a:ext cx="838200" cy="654923"/>
                </a:xfrm>
                <a:prstGeom prst="rect">
                  <a:avLst/>
                </a:prstGeom>
              </p:spPr>
              <p:txBody>
                <a:bodyPr wrap="square">
                  <a:sp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p>
                          <m:sSupPr>
                            <m:ctrlPr>
                              <a:rPr lang="en-US" sz="2400" b="1" i="1">
                                <a:solidFill>
                                  <a:srgbClr val="FF0000"/>
                                </a:solidFill>
                                <a:latin typeface="Cambria Math"/>
                                <a:ea typeface="Times New Roman"/>
                                <a:cs typeface="Times New Roman"/>
                              </a:rPr>
                            </m:ctrlPr>
                          </m:sSupPr>
                          <m:e>
                            <m:r>
                              <a:rPr lang="en-US" sz="2400" b="1" i="1">
                                <a:solidFill>
                                  <a:srgbClr val="FF0000"/>
                                </a:solidFill>
                                <a:effectLst/>
                                <a:latin typeface="Cambria Math"/>
                                <a:ea typeface="Times New Roman"/>
                                <a:cs typeface="Times New Roman"/>
                              </a:rPr>
                              <m:t>−</m:t>
                            </m:r>
                            <m:r>
                              <a:rPr lang="en-US" sz="2400" b="1" i="1">
                                <a:solidFill>
                                  <a:srgbClr val="FF0000"/>
                                </a:solidFill>
                                <a:effectLst/>
                                <a:latin typeface="Cambria Math"/>
                                <a:ea typeface="Times New Roman"/>
                                <a:cs typeface="Times New Roman"/>
                              </a:rPr>
                              <m:t>𝟓</m:t>
                            </m:r>
                          </m:e>
                          <m:sup>
                            <m:r>
                              <a:rPr lang="en-US" sz="2400" b="1" i="1">
                                <a:solidFill>
                                  <a:srgbClr val="FF0000"/>
                                </a:solidFill>
                                <a:effectLst/>
                                <a:latin typeface="Cambria Math"/>
                                <a:ea typeface="Times New Roman"/>
                                <a:cs typeface="Times New Roman"/>
                              </a:rPr>
                              <m:t>𝟐</m:t>
                            </m:r>
                          </m:sup>
                        </m:sSup>
                      </m:oMath>
                    </m:oMathPara>
                  </a14:m>
                  <a:endParaRPr lang="en-US" sz="2400" b="1" dirty="0">
                    <a:effectLst/>
                    <a:latin typeface="Calibri"/>
                    <a:ea typeface="Calibri"/>
                    <a:cs typeface="Times New Roman"/>
                  </a:endParaRPr>
                </a:p>
              </p:txBody>
            </p:sp>
          </mc:Choice>
          <mc:Fallback xmlns="">
            <p:sp>
              <p:nvSpPr>
                <p:cNvPr id="7" name="Rectangle 6"/>
                <p:cNvSpPr>
                  <a:spLocks noRot="1" noChangeAspect="1" noMove="1" noResize="1" noEditPoints="1" noAdjustHandles="1" noChangeArrowheads="1" noChangeShapeType="1" noTextEdit="1"/>
                </p:cNvSpPr>
                <p:nvPr/>
              </p:nvSpPr>
              <p:spPr>
                <a:xfrm>
                  <a:off x="6769100" y="4209177"/>
                  <a:ext cx="838200" cy="654923"/>
                </a:xfrm>
                <a:prstGeom prst="rect">
                  <a:avLst/>
                </a:prstGeom>
                <a:blipFill rotWithShape="1">
                  <a:blip r:embed="rId14" cstate="print"/>
                  <a:stretch>
                    <a:fillRect/>
                  </a:stretch>
                </a:blipFill>
              </p:spPr>
              <p:txBody>
                <a:bodyPr/>
                <a:lstStyle/>
                <a:p>
                  <a:r>
                    <a:rPr lang="en-US">
                      <a:noFill/>
                    </a:rPr>
                    <a:t> </a:t>
                  </a:r>
                </a:p>
              </p:txBody>
            </p:sp>
          </mc:Fallback>
        </mc:AlternateContent>
      </p:gr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5"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0379"/>
    </mc:Choice>
    <mc:Fallback xmlns="">
      <p:transition spd="slow" advTm="403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10"/>
                </p:tgtEl>
              </p:cMediaNode>
            </p:audio>
          </p:childTnLst>
        </p:cTn>
      </p:par>
    </p:tnLst>
    <p:bldLst>
      <p:bldP spid="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Suggested Practice for SOL AII.7b</a:t>
            </a:r>
            <a:endParaRPr lang="en-US" sz="3200" dirty="0"/>
          </a:p>
        </p:txBody>
      </p:sp>
      <p:sp>
        <p:nvSpPr>
          <p:cNvPr id="3" name="Content Placeholder 2"/>
          <p:cNvSpPr>
            <a:spLocks noGrp="1"/>
          </p:cNvSpPr>
          <p:nvPr>
            <p:ph idx="1"/>
          </p:nvPr>
        </p:nvSpPr>
        <p:spPr/>
        <p:txBody>
          <a:bodyPr/>
          <a:lstStyle/>
          <a:p>
            <a:pPr marL="0" indent="0">
              <a:buNone/>
            </a:pPr>
            <a:r>
              <a:rPr lang="en-US" sz="2400" dirty="0" smtClean="0"/>
              <a:t>Students need additional practice finding the zeros of rational and logarithmic functions.</a:t>
            </a:r>
          </a:p>
          <a:p>
            <a:pPr marL="0" indent="0">
              <a:buNone/>
            </a:pPr>
            <a:endParaRPr lang="en-US" sz="2400" dirty="0" smtClean="0">
              <a:solidFill>
                <a:schemeClr val="tx1"/>
              </a:solidFill>
            </a:endParaRPr>
          </a:p>
          <a:p>
            <a:pPr marL="0" indent="0">
              <a:buNone/>
            </a:pPr>
            <a:r>
              <a:rPr lang="en-US" sz="2400" dirty="0" smtClean="0">
                <a:solidFill>
                  <a:schemeClr val="tx1"/>
                </a:solidFill>
              </a:rPr>
              <a:t>What is the zero of the function?</a:t>
            </a:r>
          </a:p>
          <a:p>
            <a:pPr marL="0" indent="0">
              <a:buNone/>
            </a:pPr>
            <a:endParaRPr lang="en-US" sz="2400" dirty="0" smtClean="0">
              <a:solidFill>
                <a:schemeClr val="tx1"/>
              </a:solidFill>
            </a:endParaRPr>
          </a:p>
          <a:p>
            <a:pPr marL="0" indent="0">
              <a:buNone/>
            </a:pPr>
            <a:r>
              <a:rPr lang="en-US" sz="2400" dirty="0" smtClean="0">
                <a:solidFill>
                  <a:schemeClr val="tx1"/>
                </a:solidFill>
              </a:rPr>
              <a:t>a.</a:t>
            </a: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r>
              <a:rPr lang="en-US" sz="2400" dirty="0" smtClean="0">
                <a:solidFill>
                  <a:schemeClr val="tx1"/>
                </a:solidFill>
              </a:rPr>
              <a:t>b.</a:t>
            </a:r>
            <a:r>
              <a:rPr lang="en-US" dirty="0" smtClean="0">
                <a:solidFill>
                  <a:schemeClr val="tx1"/>
                </a:solidFill>
              </a:rPr>
              <a:t>  </a:t>
            </a:r>
            <a:endParaRPr lang="en-US" dirty="0">
              <a:solidFill>
                <a:schemeClr val="tx1"/>
              </a:solidFill>
            </a:endParaRPr>
          </a:p>
        </p:txBody>
      </p:sp>
      <p:sp>
        <p:nvSpPr>
          <p:cNvPr id="3522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2257"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47800" y="3581400"/>
            <a:ext cx="1905000" cy="742950"/>
          </a:xfrm>
          <a:prstGeom prst="rect">
            <a:avLst/>
          </a:prstGeom>
          <a:noFill/>
        </p:spPr>
      </p:pic>
      <p:sp>
        <p:nvSpPr>
          <p:cNvPr id="352259" name="Rectangle 3"/>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22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2260"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295900" y="3556000"/>
            <a:ext cx="1038225" cy="733425"/>
          </a:xfrm>
          <a:prstGeom prst="rect">
            <a:avLst/>
          </a:prstGeom>
          <a:noFill/>
        </p:spPr>
      </p:pic>
      <p:sp>
        <p:nvSpPr>
          <p:cNvPr id="352262" name="Rectangle 6"/>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226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2263"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371600" y="5207000"/>
            <a:ext cx="2619375" cy="409575"/>
          </a:xfrm>
          <a:prstGeom prst="rect">
            <a:avLst/>
          </a:prstGeom>
          <a:noFill/>
        </p:spPr>
      </p:pic>
      <p:sp>
        <p:nvSpPr>
          <p:cNvPr id="352265" name="Rectangle 9"/>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226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2266"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321300" y="5035550"/>
            <a:ext cx="752475" cy="742950"/>
          </a:xfrm>
          <a:prstGeom prst="rect">
            <a:avLst/>
          </a:prstGeom>
          <a:noFill/>
        </p:spPr>
      </p:pic>
      <p:sp>
        <p:nvSpPr>
          <p:cNvPr id="352268" name="Rectangle 12"/>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Slide Number Placeholder 20"/>
          <p:cNvSpPr>
            <a:spLocks noGrp="1"/>
          </p:cNvSpPr>
          <p:nvPr>
            <p:ph type="sldNum" sz="quarter" idx="10"/>
          </p:nvPr>
        </p:nvSpPr>
        <p:spPr/>
        <p:txBody>
          <a:bodyPr/>
          <a:lstStyle/>
          <a:p>
            <a:fld id="{3214E462-F3AB-4A51-B6A4-7374B3FF3BFA}" type="slidenum">
              <a:rPr lang="en-US" smtClean="0"/>
              <a:pPr/>
              <a:t>27</a:t>
            </a:fld>
            <a:endParaRPr lang="en-US"/>
          </a:p>
        </p:txBody>
      </p:sp>
      <p:cxnSp>
        <p:nvCxnSpPr>
          <p:cNvPr id="18" name="Straight Connector 17"/>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4871"/>
    </mc:Choice>
    <mc:Fallback xmlns="">
      <p:transition spd="slow" advTm="348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22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2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Suggested Practice for SOL AII.7c</a:t>
            </a:r>
            <a:endParaRPr lang="en-US" sz="3200" dirty="0"/>
          </a:p>
        </p:txBody>
      </p:sp>
      <p:sp>
        <p:nvSpPr>
          <p:cNvPr id="3" name="Content Placeholder 2"/>
          <p:cNvSpPr>
            <a:spLocks noGrp="1"/>
          </p:cNvSpPr>
          <p:nvPr>
            <p:ph idx="1"/>
          </p:nvPr>
        </p:nvSpPr>
        <p:spPr/>
        <p:txBody>
          <a:bodyPr/>
          <a:lstStyle/>
          <a:p>
            <a:pPr marL="0" indent="-457200">
              <a:spcBef>
                <a:spcPts val="0"/>
              </a:spcBef>
              <a:buNone/>
            </a:pPr>
            <a:r>
              <a:rPr lang="en-US" sz="2400" dirty="0" smtClean="0"/>
              <a:t>Students need additional practice determining the </a:t>
            </a:r>
            <a:r>
              <a:rPr lang="en-US" sz="2400" i="1" dirty="0" smtClean="0">
                <a:latin typeface="Times New Roman" pitchFamily="18" charset="0"/>
                <a:cs typeface="Times New Roman" pitchFamily="18" charset="0"/>
              </a:rPr>
              <a:t>x</a:t>
            </a:r>
            <a:r>
              <a:rPr lang="en-US" sz="2400" dirty="0" smtClean="0"/>
              <a:t>- and</a:t>
            </a:r>
          </a:p>
          <a:p>
            <a:pPr marL="0" indent="-457200">
              <a:spcBef>
                <a:spcPts val="0"/>
              </a:spcBef>
              <a:buNone/>
            </a:pPr>
            <a:r>
              <a:rPr lang="en-US" sz="2400" i="1" dirty="0" smtClean="0">
                <a:latin typeface="Times New Roman" pitchFamily="18" charset="0"/>
                <a:cs typeface="Times New Roman" pitchFamily="18" charset="0"/>
              </a:rPr>
              <a:t>y</a:t>
            </a:r>
            <a:r>
              <a:rPr lang="en-US" sz="2400" dirty="0" smtClean="0"/>
              <a:t>-intercepts of a function. </a:t>
            </a:r>
          </a:p>
          <a:p>
            <a:pPr marL="0" indent="0">
              <a:buNone/>
            </a:pPr>
            <a:r>
              <a:rPr lang="en-US" sz="2400" dirty="0" smtClean="0">
                <a:solidFill>
                  <a:schemeClr val="tx1"/>
                </a:solidFill>
              </a:rPr>
              <a:t>Which is an </a:t>
            </a:r>
            <a:r>
              <a:rPr lang="en-US" sz="2400" i="1" dirty="0" smtClean="0">
                <a:solidFill>
                  <a:schemeClr val="tx1"/>
                </a:solidFill>
                <a:latin typeface="Times New Roman" pitchFamily="18" charset="0"/>
                <a:cs typeface="Times New Roman" pitchFamily="18" charset="0"/>
              </a:rPr>
              <a:t>x</a:t>
            </a:r>
            <a:r>
              <a:rPr lang="en-US" sz="2400" dirty="0" smtClean="0">
                <a:solidFill>
                  <a:schemeClr val="tx1"/>
                </a:solidFill>
              </a:rPr>
              <a:t>-intercept of the graph of                                      ?</a:t>
            </a:r>
          </a:p>
          <a:p>
            <a:pPr marL="0" indent="0">
              <a:buNone/>
            </a:pPr>
            <a:endParaRPr lang="en-US" sz="2400" dirty="0" smtClean="0">
              <a:solidFill>
                <a:schemeClr val="tx1"/>
              </a:solidFill>
            </a:endParaRPr>
          </a:p>
          <a:p>
            <a:pPr marL="0" indent="0">
              <a:spcBef>
                <a:spcPts val="0"/>
              </a:spcBef>
              <a:buNone/>
            </a:pPr>
            <a:r>
              <a:rPr lang="en-US" sz="2400" dirty="0" smtClean="0">
                <a:solidFill>
                  <a:schemeClr val="tx1"/>
                </a:solidFill>
              </a:rPr>
              <a:t>A</a:t>
            </a:r>
          </a:p>
          <a:p>
            <a:pPr marL="0" indent="0">
              <a:spcBef>
                <a:spcPts val="0"/>
              </a:spcBef>
              <a:buNone/>
            </a:pPr>
            <a:endParaRPr lang="en-US" sz="1800" dirty="0" smtClean="0">
              <a:solidFill>
                <a:schemeClr val="tx1"/>
              </a:solidFill>
            </a:endParaRPr>
          </a:p>
          <a:p>
            <a:pPr marL="0" indent="0">
              <a:spcBef>
                <a:spcPts val="0"/>
              </a:spcBef>
              <a:buNone/>
            </a:pPr>
            <a:r>
              <a:rPr lang="en-US" sz="2400" dirty="0" smtClean="0">
                <a:solidFill>
                  <a:schemeClr val="tx1"/>
                </a:solidFill>
              </a:rPr>
              <a:t>B</a:t>
            </a:r>
          </a:p>
          <a:p>
            <a:pPr marL="0" indent="0">
              <a:spcBef>
                <a:spcPts val="0"/>
              </a:spcBef>
              <a:buNone/>
            </a:pPr>
            <a:endParaRPr lang="en-US" sz="1800" dirty="0" smtClean="0">
              <a:solidFill>
                <a:schemeClr val="tx1"/>
              </a:solidFill>
            </a:endParaRPr>
          </a:p>
          <a:p>
            <a:pPr marL="0" indent="0">
              <a:spcBef>
                <a:spcPts val="0"/>
              </a:spcBef>
              <a:buNone/>
            </a:pPr>
            <a:r>
              <a:rPr lang="en-US" sz="2400" dirty="0" smtClean="0">
                <a:solidFill>
                  <a:schemeClr val="tx1"/>
                </a:solidFill>
              </a:rPr>
              <a:t>C</a:t>
            </a:r>
          </a:p>
          <a:p>
            <a:pPr marL="0" indent="0">
              <a:spcBef>
                <a:spcPts val="0"/>
              </a:spcBef>
              <a:buNone/>
            </a:pPr>
            <a:endParaRPr lang="en-US" sz="1800" dirty="0" smtClean="0">
              <a:solidFill>
                <a:schemeClr val="tx1"/>
              </a:solidFill>
            </a:endParaRPr>
          </a:p>
          <a:p>
            <a:pPr marL="0" indent="0">
              <a:spcBef>
                <a:spcPts val="0"/>
              </a:spcBef>
              <a:buNone/>
            </a:pPr>
            <a:r>
              <a:rPr lang="en-US" sz="2400" dirty="0" smtClean="0">
                <a:solidFill>
                  <a:schemeClr val="tx1"/>
                </a:solidFill>
              </a:rPr>
              <a:t>D</a:t>
            </a:r>
            <a:endParaRPr lang="en-US" sz="2400" dirty="0">
              <a:solidFill>
                <a:schemeClr val="tx1"/>
              </a:solidFill>
            </a:endParaRPr>
          </a:p>
        </p:txBody>
      </p:sp>
      <p:sp>
        <p:nvSpPr>
          <p:cNvPr id="2252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281"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62600" y="2438400"/>
            <a:ext cx="2352675" cy="428625"/>
          </a:xfrm>
          <a:prstGeom prst="rect">
            <a:avLst/>
          </a:prstGeom>
          <a:noFill/>
        </p:spPr>
      </p:pic>
      <p:sp>
        <p:nvSpPr>
          <p:cNvPr id="225283" name="Rectangle 3"/>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284"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66800" y="4521200"/>
            <a:ext cx="733425" cy="409575"/>
          </a:xfrm>
          <a:prstGeom prst="rect">
            <a:avLst/>
          </a:prstGeom>
          <a:noFill/>
        </p:spPr>
      </p:pic>
      <p:sp>
        <p:nvSpPr>
          <p:cNvPr id="225286"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8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287"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66800" y="4975225"/>
            <a:ext cx="1066800" cy="752475"/>
          </a:xfrm>
          <a:prstGeom prst="rect">
            <a:avLst/>
          </a:prstGeom>
          <a:noFill/>
        </p:spPr>
      </p:pic>
      <p:sp>
        <p:nvSpPr>
          <p:cNvPr id="225289" name="Rectangle 9"/>
          <p:cNvSpPr>
            <a:spLocks noChangeArrowheads="1"/>
          </p:cNvSpPr>
          <p:nvPr/>
        </p:nvSpPr>
        <p:spPr bwMode="auto">
          <a:xfrm>
            <a:off x="2514600" y="5181600"/>
            <a:ext cx="4648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29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290"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066800" y="3235325"/>
            <a:ext cx="962025" cy="409575"/>
          </a:xfrm>
          <a:prstGeom prst="rect">
            <a:avLst/>
          </a:prstGeom>
          <a:noFill/>
        </p:spPr>
      </p:pic>
      <p:sp>
        <p:nvSpPr>
          <p:cNvPr id="225292" name="Rectangle 12"/>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9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293" name="Picture 1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066800" y="3848100"/>
            <a:ext cx="733425" cy="409575"/>
          </a:xfrm>
          <a:prstGeom prst="rect">
            <a:avLst/>
          </a:prstGeom>
          <a:noFill/>
        </p:spPr>
      </p:pic>
      <p:sp>
        <p:nvSpPr>
          <p:cNvPr id="225295" name="Rectangle 1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ounded Rectangle 20"/>
          <p:cNvSpPr/>
          <p:nvPr/>
        </p:nvSpPr>
        <p:spPr>
          <a:xfrm>
            <a:off x="990600" y="4953000"/>
            <a:ext cx="1219200" cy="7620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p:cNvSpPr>
            <a:spLocks noGrp="1"/>
          </p:cNvSpPr>
          <p:nvPr>
            <p:ph type="sldNum" sz="quarter" idx="10"/>
          </p:nvPr>
        </p:nvSpPr>
        <p:spPr/>
        <p:txBody>
          <a:bodyPr/>
          <a:lstStyle/>
          <a:p>
            <a:fld id="{3214E462-F3AB-4A51-B6A4-7374B3FF3BFA}" type="slidenum">
              <a:rPr lang="en-US" smtClean="0"/>
              <a:pPr/>
              <a:t>28</a:t>
            </a:fld>
            <a:endParaRPr lang="en-US"/>
          </a:p>
        </p:txBody>
      </p:sp>
      <p:cxnSp>
        <p:nvCxnSpPr>
          <p:cNvPr id="23" name="Straight Connector 22"/>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
        <p:nvSpPr>
          <p:cNvPr id="24" name="TextBox 23"/>
          <p:cNvSpPr txBox="1"/>
          <p:nvPr/>
        </p:nvSpPr>
        <p:spPr>
          <a:xfrm>
            <a:off x="7696200" y="6611779"/>
            <a:ext cx="762000" cy="153888"/>
          </a:xfrm>
          <a:prstGeom prst="rect">
            <a:avLst/>
          </a:prstGeom>
          <a:noFill/>
        </p:spPr>
        <p:txBody>
          <a:bodyPr wrap="square" rtlCol="0">
            <a:spAutoFit/>
          </a:bodyPr>
          <a:lstStyle/>
          <a:p>
            <a:r>
              <a:rPr lang="en-US" sz="600" baseline="-25000" dirty="0" smtClean="0">
                <a:latin typeface="+mn-lt"/>
              </a:rPr>
              <a:t>Revised 01/12/15</a:t>
            </a:r>
            <a:endParaRPr lang="en-US" baseline="-250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6883"/>
    </mc:Choice>
    <mc:Fallback xmlns="">
      <p:transition spd="slow" advTm="368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Suggested Practice for SOL AII.7c</a:t>
            </a:r>
            <a:endParaRPr lang="en-US" sz="3200" dirty="0"/>
          </a:p>
        </p:txBody>
      </p:sp>
      <p:sp>
        <p:nvSpPr>
          <p:cNvPr id="3" name="Content Placeholder 2"/>
          <p:cNvSpPr>
            <a:spLocks noGrp="1"/>
          </p:cNvSpPr>
          <p:nvPr>
            <p:ph idx="1"/>
          </p:nvPr>
        </p:nvSpPr>
        <p:spPr/>
        <p:txBody>
          <a:bodyPr/>
          <a:lstStyle/>
          <a:p>
            <a:pPr marL="0" indent="-457200">
              <a:spcBef>
                <a:spcPts val="0"/>
              </a:spcBef>
              <a:buNone/>
            </a:pPr>
            <a:r>
              <a:rPr lang="en-US" sz="2400" dirty="0" smtClean="0"/>
              <a:t>Students need additional practice describing the </a:t>
            </a:r>
            <a:r>
              <a:rPr lang="en-US" sz="2400" i="1" dirty="0" smtClean="0">
                <a:latin typeface="Times New Roman" pitchFamily="18" charset="0"/>
                <a:cs typeface="Times New Roman" pitchFamily="18" charset="0"/>
              </a:rPr>
              <a:t>x</a:t>
            </a:r>
            <a:r>
              <a:rPr lang="en-US" sz="2400" dirty="0" smtClean="0"/>
              <a:t>- and</a:t>
            </a:r>
          </a:p>
          <a:p>
            <a:pPr marL="0" indent="-457200">
              <a:spcBef>
                <a:spcPts val="0"/>
              </a:spcBef>
              <a:buNone/>
            </a:pPr>
            <a:r>
              <a:rPr lang="en-US" sz="2400" i="1" dirty="0" smtClean="0">
                <a:latin typeface="Times New Roman" pitchFamily="18" charset="0"/>
                <a:cs typeface="Times New Roman" pitchFamily="18" charset="0"/>
              </a:rPr>
              <a:t>y</a:t>
            </a:r>
            <a:r>
              <a:rPr lang="en-US" sz="2400" dirty="0" smtClean="0"/>
              <a:t>-intercepts of the graph of a function. </a:t>
            </a:r>
          </a:p>
          <a:p>
            <a:pPr marL="0" indent="-457200">
              <a:spcBef>
                <a:spcPts val="0"/>
              </a:spcBef>
              <a:buNone/>
            </a:pPr>
            <a:endParaRPr lang="en-US" sz="2400" dirty="0" smtClean="0"/>
          </a:p>
          <a:p>
            <a:pPr marL="0" indent="0">
              <a:buNone/>
            </a:pPr>
            <a:r>
              <a:rPr lang="en-US" sz="2400" dirty="0" smtClean="0">
                <a:solidFill>
                  <a:schemeClr val="tx1"/>
                </a:solidFill>
              </a:rPr>
              <a:t>Which statement describes the graph of                                ?</a:t>
            </a:r>
          </a:p>
          <a:p>
            <a:pPr marL="0" indent="0">
              <a:buNone/>
            </a:pPr>
            <a:endParaRPr lang="en-US" sz="2400" dirty="0" smtClean="0">
              <a:solidFill>
                <a:schemeClr val="tx1"/>
              </a:solidFill>
            </a:endParaRPr>
          </a:p>
          <a:p>
            <a:pPr marL="0" indent="0">
              <a:buNone/>
            </a:pPr>
            <a:r>
              <a:rPr lang="en-US" sz="2400" dirty="0" smtClean="0">
                <a:solidFill>
                  <a:schemeClr val="tx1"/>
                </a:solidFill>
              </a:rPr>
              <a:t>A    The graph has one </a:t>
            </a:r>
            <a:r>
              <a:rPr lang="en-US" sz="2400" i="1" dirty="0" smtClean="0">
                <a:solidFill>
                  <a:schemeClr val="tx1"/>
                </a:solidFill>
                <a:latin typeface="Times New Roman" pitchFamily="18" charset="0"/>
                <a:cs typeface="Times New Roman" pitchFamily="18" charset="0"/>
              </a:rPr>
              <a:t>x</a:t>
            </a:r>
            <a:r>
              <a:rPr lang="en-US" sz="2400" dirty="0" smtClean="0">
                <a:solidFill>
                  <a:schemeClr val="tx1"/>
                </a:solidFill>
              </a:rPr>
              <a:t>-intercept and one </a:t>
            </a:r>
            <a:r>
              <a:rPr lang="en-US" sz="2400" i="1" dirty="0" smtClean="0">
                <a:solidFill>
                  <a:schemeClr val="tx1"/>
                </a:solidFill>
                <a:latin typeface="Times New Roman" pitchFamily="18" charset="0"/>
                <a:cs typeface="Times New Roman" pitchFamily="18" charset="0"/>
              </a:rPr>
              <a:t>y</a:t>
            </a:r>
            <a:r>
              <a:rPr lang="en-US" sz="2400" dirty="0" smtClean="0">
                <a:solidFill>
                  <a:schemeClr val="tx1"/>
                </a:solidFill>
              </a:rPr>
              <a:t>-intercept.</a:t>
            </a:r>
          </a:p>
          <a:p>
            <a:pPr marL="0" indent="0">
              <a:buNone/>
            </a:pPr>
            <a:endParaRPr lang="en-US" sz="1400" dirty="0" smtClean="0">
              <a:solidFill>
                <a:schemeClr val="tx1"/>
              </a:solidFill>
            </a:endParaRPr>
          </a:p>
          <a:p>
            <a:pPr marL="0" indent="0">
              <a:buNone/>
            </a:pPr>
            <a:r>
              <a:rPr lang="en-US" sz="2400" dirty="0" smtClean="0">
                <a:solidFill>
                  <a:schemeClr val="tx1"/>
                </a:solidFill>
              </a:rPr>
              <a:t>B    The graph has one </a:t>
            </a:r>
            <a:r>
              <a:rPr lang="en-US" sz="2400" i="1" dirty="0" smtClean="0">
                <a:solidFill>
                  <a:schemeClr val="tx1"/>
                </a:solidFill>
                <a:latin typeface="Times New Roman" pitchFamily="18" charset="0"/>
                <a:cs typeface="Times New Roman" pitchFamily="18" charset="0"/>
              </a:rPr>
              <a:t>x</a:t>
            </a:r>
            <a:r>
              <a:rPr lang="en-US" sz="2400" dirty="0" smtClean="0">
                <a:solidFill>
                  <a:schemeClr val="tx1"/>
                </a:solidFill>
              </a:rPr>
              <a:t>-intercept and no </a:t>
            </a:r>
            <a:r>
              <a:rPr lang="en-US" sz="2400" i="1" dirty="0" smtClean="0">
                <a:solidFill>
                  <a:schemeClr val="tx1"/>
                </a:solidFill>
                <a:latin typeface="Times New Roman" pitchFamily="18" charset="0"/>
                <a:cs typeface="Times New Roman" pitchFamily="18" charset="0"/>
              </a:rPr>
              <a:t>y</a:t>
            </a:r>
            <a:r>
              <a:rPr lang="en-US" sz="2400" dirty="0" smtClean="0">
                <a:solidFill>
                  <a:schemeClr val="tx1"/>
                </a:solidFill>
              </a:rPr>
              <a:t>-intercept.</a:t>
            </a:r>
          </a:p>
          <a:p>
            <a:pPr marL="0" indent="0">
              <a:buNone/>
            </a:pPr>
            <a:endParaRPr lang="en-US" sz="1400" dirty="0" smtClean="0">
              <a:solidFill>
                <a:schemeClr val="tx1"/>
              </a:solidFill>
            </a:endParaRPr>
          </a:p>
          <a:p>
            <a:pPr marL="0" indent="0">
              <a:buNone/>
            </a:pPr>
            <a:r>
              <a:rPr lang="en-US" sz="2400" dirty="0" smtClean="0">
                <a:solidFill>
                  <a:schemeClr val="tx1"/>
                </a:solidFill>
              </a:rPr>
              <a:t>C    The graph has no </a:t>
            </a:r>
            <a:r>
              <a:rPr lang="en-US" sz="2400" i="1" dirty="0" smtClean="0">
                <a:solidFill>
                  <a:schemeClr val="tx1"/>
                </a:solidFill>
                <a:latin typeface="Times New Roman" pitchFamily="18" charset="0"/>
                <a:cs typeface="Times New Roman" pitchFamily="18" charset="0"/>
              </a:rPr>
              <a:t>x</a:t>
            </a:r>
            <a:r>
              <a:rPr lang="en-US" sz="2400" dirty="0" smtClean="0">
                <a:solidFill>
                  <a:schemeClr val="tx1"/>
                </a:solidFill>
              </a:rPr>
              <a:t>-intercept and one </a:t>
            </a:r>
            <a:r>
              <a:rPr lang="en-US" sz="2400" i="1" dirty="0" smtClean="0">
                <a:solidFill>
                  <a:schemeClr val="tx1"/>
                </a:solidFill>
                <a:latin typeface="Times New Roman" pitchFamily="18" charset="0"/>
                <a:cs typeface="Times New Roman" pitchFamily="18" charset="0"/>
              </a:rPr>
              <a:t>y</a:t>
            </a:r>
            <a:r>
              <a:rPr lang="en-US" sz="2400" dirty="0" smtClean="0">
                <a:solidFill>
                  <a:schemeClr val="tx1"/>
                </a:solidFill>
              </a:rPr>
              <a:t>-intercept.</a:t>
            </a:r>
          </a:p>
          <a:p>
            <a:pPr marL="0" indent="0">
              <a:buNone/>
            </a:pPr>
            <a:endParaRPr lang="en-US" sz="1400" dirty="0" smtClean="0">
              <a:solidFill>
                <a:schemeClr val="tx1"/>
              </a:solidFill>
            </a:endParaRPr>
          </a:p>
          <a:p>
            <a:pPr marL="0" indent="0">
              <a:buNone/>
            </a:pPr>
            <a:r>
              <a:rPr lang="en-US" sz="2400" dirty="0" smtClean="0">
                <a:solidFill>
                  <a:schemeClr val="tx1"/>
                </a:solidFill>
              </a:rPr>
              <a:t>D    The graph has two </a:t>
            </a:r>
            <a:r>
              <a:rPr lang="en-US" sz="2400" i="1" dirty="0" smtClean="0">
                <a:solidFill>
                  <a:schemeClr val="tx1"/>
                </a:solidFill>
                <a:latin typeface="Times New Roman" pitchFamily="18" charset="0"/>
                <a:cs typeface="Times New Roman" pitchFamily="18" charset="0"/>
              </a:rPr>
              <a:t>x</a:t>
            </a:r>
            <a:r>
              <a:rPr lang="en-US" sz="2400" dirty="0" smtClean="0">
                <a:solidFill>
                  <a:schemeClr val="tx1"/>
                </a:solidFill>
              </a:rPr>
              <a:t>-intercepts and no </a:t>
            </a:r>
            <a:r>
              <a:rPr lang="en-US" sz="2400" i="1" dirty="0" smtClean="0">
                <a:solidFill>
                  <a:schemeClr val="tx1"/>
                </a:solidFill>
                <a:latin typeface="Times New Roman" pitchFamily="18" charset="0"/>
                <a:cs typeface="Times New Roman" pitchFamily="18" charset="0"/>
              </a:rPr>
              <a:t>y</a:t>
            </a:r>
            <a:r>
              <a:rPr lang="en-US" sz="2400" dirty="0" smtClean="0">
                <a:solidFill>
                  <a:schemeClr val="tx1"/>
                </a:solidFill>
              </a:rPr>
              <a:t>-intercept.</a:t>
            </a:r>
            <a:endParaRPr lang="en-US" sz="2400" dirty="0">
              <a:solidFill>
                <a:schemeClr val="tx1"/>
              </a:solidFill>
            </a:endParaRPr>
          </a:p>
        </p:txBody>
      </p:sp>
      <p:sp>
        <p:nvSpPr>
          <p:cNvPr id="3522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2257"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791200" y="2609850"/>
            <a:ext cx="1752600" cy="742950"/>
          </a:xfrm>
          <a:prstGeom prst="rect">
            <a:avLst/>
          </a:prstGeom>
          <a:noFill/>
        </p:spPr>
      </p:pic>
      <p:sp>
        <p:nvSpPr>
          <p:cNvPr id="352259" name="Rectangle 3"/>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ounded Rectangle 8"/>
          <p:cNvSpPr/>
          <p:nvPr/>
        </p:nvSpPr>
        <p:spPr>
          <a:xfrm>
            <a:off x="914400" y="4343400"/>
            <a:ext cx="6324600" cy="5334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0"/>
          </p:nvPr>
        </p:nvSpPr>
        <p:spPr/>
        <p:txBody>
          <a:bodyPr/>
          <a:lstStyle/>
          <a:p>
            <a:fld id="{3214E462-F3AB-4A51-B6A4-7374B3FF3BFA}" type="slidenum">
              <a:rPr lang="en-US" smtClean="0"/>
              <a:pPr/>
              <a:t>29</a:t>
            </a:fld>
            <a:endParaRPr lang="en-US"/>
          </a:p>
        </p:txBody>
      </p:sp>
      <p:cxnSp>
        <p:nvCxnSpPr>
          <p:cNvPr id="10" name="Straight Connector 9"/>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
        <p:nvSpPr>
          <p:cNvPr id="11" name="TextBox 10"/>
          <p:cNvSpPr txBox="1"/>
          <p:nvPr/>
        </p:nvSpPr>
        <p:spPr>
          <a:xfrm>
            <a:off x="7696200" y="6611779"/>
            <a:ext cx="762000" cy="153888"/>
          </a:xfrm>
          <a:prstGeom prst="rect">
            <a:avLst/>
          </a:prstGeom>
          <a:noFill/>
        </p:spPr>
        <p:txBody>
          <a:bodyPr wrap="square" rtlCol="0">
            <a:spAutoFit/>
          </a:bodyPr>
          <a:lstStyle/>
          <a:p>
            <a:r>
              <a:rPr lang="en-US" sz="600" baseline="-25000" dirty="0" smtClean="0">
                <a:latin typeface="+mn-lt"/>
              </a:rPr>
              <a:t>Revised 01/12/15</a:t>
            </a:r>
            <a:endParaRPr lang="en-US" baseline="-250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5751"/>
    </mc:Choice>
    <mc:Fallback xmlns="">
      <p:transition spd="slow" advTm="257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200" dirty="0" smtClean="0"/>
              <a:t>Suggested Practice for SOL AII.1a</a:t>
            </a:r>
            <a:endParaRPr lang="en-US" sz="3200" dirty="0"/>
          </a:p>
        </p:txBody>
      </p:sp>
      <p:sp>
        <p:nvSpPr>
          <p:cNvPr id="3" name="Content Placeholder 2"/>
          <p:cNvSpPr>
            <a:spLocks noGrp="1"/>
          </p:cNvSpPr>
          <p:nvPr>
            <p:ph idx="1"/>
          </p:nvPr>
        </p:nvSpPr>
        <p:spPr>
          <a:xfrm>
            <a:off x="457200" y="1066800"/>
            <a:ext cx="8229600" cy="5059363"/>
          </a:xfrm>
        </p:spPr>
        <p:txBody>
          <a:bodyPr/>
          <a:lstStyle/>
          <a:p>
            <a:pPr marL="0" indent="0">
              <a:buNone/>
            </a:pPr>
            <a:r>
              <a:rPr lang="en-US" sz="2400" dirty="0" smtClean="0"/>
              <a:t>Students need additional practice performing operations on rational expressions.</a:t>
            </a:r>
          </a:p>
          <a:p>
            <a:pPr marL="0" indent="0">
              <a:buNone/>
            </a:pPr>
            <a:r>
              <a:rPr lang="en-US" sz="2400" dirty="0" smtClean="0">
                <a:solidFill>
                  <a:schemeClr val="tx1"/>
                </a:solidFill>
              </a:rPr>
              <a:t>Assuming no denominator equals zero, completely simplify each expression.</a:t>
            </a:r>
          </a:p>
          <a:p>
            <a:pPr marL="0" indent="0">
              <a:buNone/>
            </a:pPr>
            <a:endParaRPr lang="en-US" sz="1400" dirty="0" smtClean="0">
              <a:solidFill>
                <a:schemeClr val="tx1"/>
              </a:solidFill>
            </a:endParaRPr>
          </a:p>
          <a:p>
            <a:pPr marL="0" indent="0">
              <a:buNone/>
            </a:pPr>
            <a:r>
              <a:rPr lang="en-US" sz="2400" dirty="0" smtClean="0">
                <a:solidFill>
                  <a:schemeClr val="tx1"/>
                </a:solidFill>
              </a:rPr>
              <a:t>a.</a:t>
            </a:r>
          </a:p>
          <a:p>
            <a:pPr marL="0" indent="0">
              <a:buNone/>
            </a:pPr>
            <a:endParaRPr lang="en-US" sz="1400" dirty="0" smtClean="0">
              <a:solidFill>
                <a:schemeClr val="tx1"/>
              </a:solidFill>
            </a:endParaRPr>
          </a:p>
          <a:p>
            <a:pPr marL="0" indent="0">
              <a:buNone/>
            </a:pPr>
            <a:endParaRPr lang="en-US" sz="1400" dirty="0" smtClean="0">
              <a:solidFill>
                <a:schemeClr val="tx1"/>
              </a:solidFill>
            </a:endParaRPr>
          </a:p>
          <a:p>
            <a:pPr marL="0" indent="0">
              <a:buNone/>
            </a:pPr>
            <a:endParaRPr lang="en-US" sz="1400" dirty="0" smtClean="0">
              <a:solidFill>
                <a:schemeClr val="tx1"/>
              </a:solidFill>
            </a:endParaRPr>
          </a:p>
          <a:p>
            <a:pPr marL="0" indent="0">
              <a:buNone/>
            </a:pPr>
            <a:endParaRPr lang="en-US" sz="1400" dirty="0" smtClean="0">
              <a:solidFill>
                <a:schemeClr val="tx1"/>
              </a:solidFill>
            </a:endParaRPr>
          </a:p>
          <a:p>
            <a:pPr marL="0" indent="0">
              <a:buNone/>
            </a:pPr>
            <a:r>
              <a:rPr lang="en-US" sz="2400" dirty="0" smtClean="0">
                <a:solidFill>
                  <a:schemeClr val="tx1"/>
                </a:solidFill>
              </a:rPr>
              <a:t>b.</a:t>
            </a: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r>
              <a:rPr lang="en-US" sz="2400" dirty="0" smtClean="0">
                <a:solidFill>
                  <a:schemeClr val="tx1"/>
                </a:solidFill>
              </a:rPr>
              <a:t>c.</a:t>
            </a:r>
          </a:p>
          <a:p>
            <a:pPr marL="0" indent="0">
              <a:buNone/>
            </a:pPr>
            <a:endParaRPr lang="en-US" sz="2400" dirty="0" smtClean="0">
              <a:solidFill>
                <a:schemeClr val="tx1"/>
              </a:solidFill>
            </a:endParaRPr>
          </a:p>
        </p:txBody>
      </p:sp>
      <p:sp>
        <p:nvSpPr>
          <p:cNvPr id="3543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4305"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295400" y="2743200"/>
            <a:ext cx="4114800" cy="800100"/>
          </a:xfrm>
          <a:prstGeom prst="rect">
            <a:avLst/>
          </a:prstGeom>
          <a:noFill/>
        </p:spPr>
      </p:pic>
      <p:sp>
        <p:nvSpPr>
          <p:cNvPr id="354307" name="Rectangle 3"/>
          <p:cNvSpPr>
            <a:spLocks noChangeArrowheads="1"/>
          </p:cNvSpPr>
          <p:nvPr/>
        </p:nvSpPr>
        <p:spPr bwMode="auto">
          <a:xfrm>
            <a:off x="0" y="1257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43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4308"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324600" y="2781300"/>
            <a:ext cx="1381125" cy="819150"/>
          </a:xfrm>
          <a:prstGeom prst="rect">
            <a:avLst/>
          </a:prstGeom>
          <a:noFill/>
        </p:spPr>
      </p:pic>
      <p:sp>
        <p:nvSpPr>
          <p:cNvPr id="354310" name="Rectangle 6"/>
          <p:cNvSpPr>
            <a:spLocks noChangeArrowheads="1"/>
          </p:cNvSpPr>
          <p:nvPr/>
        </p:nvSpPr>
        <p:spPr bwMode="auto">
          <a:xfrm>
            <a:off x="0" y="1276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431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4316" name="Rectangle 12"/>
          <p:cNvSpPr>
            <a:spLocks noChangeArrowheads="1"/>
          </p:cNvSpPr>
          <p:nvPr/>
        </p:nvSpPr>
        <p:spPr bwMode="auto">
          <a:xfrm>
            <a:off x="0" y="1809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431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4319" name="Rectangle 15"/>
          <p:cNvSpPr>
            <a:spLocks noChangeArrowheads="1"/>
          </p:cNvSpPr>
          <p:nvPr/>
        </p:nvSpPr>
        <p:spPr bwMode="auto">
          <a:xfrm>
            <a:off x="0" y="1257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10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1057" name="Picture 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200400" y="4140200"/>
            <a:ext cx="657225" cy="800100"/>
          </a:xfrm>
          <a:prstGeom prst="rect">
            <a:avLst/>
          </a:prstGeom>
          <a:noFill/>
        </p:spPr>
      </p:pic>
      <p:sp>
        <p:nvSpPr>
          <p:cNvPr id="301059" name="Rectangle 3"/>
          <p:cNvSpPr>
            <a:spLocks noChangeArrowheads="1"/>
          </p:cNvSpPr>
          <p:nvPr/>
        </p:nvSpPr>
        <p:spPr bwMode="auto">
          <a:xfrm>
            <a:off x="0" y="1257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8" name="Group 27"/>
          <p:cNvGrpSpPr/>
          <p:nvPr/>
        </p:nvGrpSpPr>
        <p:grpSpPr>
          <a:xfrm>
            <a:off x="1219200" y="3886200"/>
            <a:ext cx="1323975" cy="1371600"/>
            <a:chOff x="1219200" y="3886200"/>
            <a:chExt cx="1323975" cy="1371600"/>
          </a:xfrm>
        </p:grpSpPr>
        <p:pic>
          <p:nvPicPr>
            <p:cNvPr id="4" name="Picture 1"/>
            <p:cNvPicPr>
              <a:picLocks noChangeAspect="1" noChangeArrowheads="1"/>
            </p:cNvPicPr>
            <p:nvPr/>
          </p:nvPicPr>
          <p:blipFill>
            <a:blip r:embed="rId9" cstate="print"/>
            <a:srcRect/>
            <a:stretch>
              <a:fillRect/>
            </a:stretch>
          </p:blipFill>
          <p:spPr bwMode="auto">
            <a:xfrm>
              <a:off x="1219200" y="3886200"/>
              <a:ext cx="1323975" cy="1371600"/>
            </a:xfrm>
            <a:prstGeom prst="rect">
              <a:avLst/>
            </a:prstGeom>
            <a:noFill/>
            <a:ln w="9525">
              <a:noFill/>
              <a:miter lim="800000"/>
              <a:headEnd/>
              <a:tailEnd/>
            </a:ln>
          </p:spPr>
        </p:pic>
        <p:cxnSp>
          <p:nvCxnSpPr>
            <p:cNvPr id="5" name="AutoShape 2"/>
            <p:cNvCxnSpPr>
              <a:cxnSpLocks noChangeShapeType="1"/>
            </p:cNvCxnSpPr>
            <p:nvPr/>
          </p:nvCxnSpPr>
          <p:spPr bwMode="auto">
            <a:xfrm>
              <a:off x="1295400" y="4584700"/>
              <a:ext cx="1190625" cy="0"/>
            </a:xfrm>
            <a:prstGeom prst="straightConnector1">
              <a:avLst/>
            </a:prstGeom>
            <a:noFill/>
            <a:ln w="31750">
              <a:solidFill>
                <a:srgbClr val="000000"/>
              </a:solidFill>
              <a:round/>
              <a:headEnd/>
              <a:tailEnd/>
            </a:ln>
          </p:spPr>
        </p:cxnSp>
      </p:grpSp>
      <p:pic>
        <p:nvPicPr>
          <p:cNvPr id="24" name="Picture 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143000" y="5600700"/>
            <a:ext cx="1971675" cy="800100"/>
          </a:xfrm>
          <a:prstGeom prst="rect">
            <a:avLst/>
          </a:prstGeom>
          <a:noFill/>
        </p:spPr>
      </p:pic>
      <p:pic>
        <p:nvPicPr>
          <p:cNvPr id="25" name="Picture 1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114800" y="5613400"/>
            <a:ext cx="1371600" cy="762000"/>
          </a:xfrm>
          <a:prstGeom prst="rect">
            <a:avLst/>
          </a:prstGeom>
          <a:noFill/>
        </p:spPr>
      </p:pic>
      <p:sp>
        <p:nvSpPr>
          <p:cNvPr id="26" name="Slide Number Placeholder 25"/>
          <p:cNvSpPr>
            <a:spLocks noGrp="1"/>
          </p:cNvSpPr>
          <p:nvPr>
            <p:ph type="sldNum" sz="quarter" idx="10"/>
          </p:nvPr>
        </p:nvSpPr>
        <p:spPr/>
        <p:txBody>
          <a:bodyPr/>
          <a:lstStyle/>
          <a:p>
            <a:fld id="{3214E462-F3AB-4A51-B6A4-7374B3FF3BFA}" type="slidenum">
              <a:rPr lang="en-US" smtClean="0"/>
              <a:pPr/>
              <a:t>3</a:t>
            </a:fld>
            <a:endParaRPr lang="en-US"/>
          </a:p>
        </p:txBody>
      </p:sp>
      <p:cxnSp>
        <p:nvCxnSpPr>
          <p:cNvPr id="27" name="Straight Connector 26"/>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8902"/>
    </mc:Choice>
    <mc:Fallback xmlns="">
      <p:transition spd="slow" advTm="389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43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10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Suggested Practice for SOL AII.7d</a:t>
            </a:r>
            <a:endParaRPr lang="en-US" sz="3200" dirty="0"/>
          </a:p>
        </p:txBody>
      </p:sp>
      <p:sp>
        <p:nvSpPr>
          <p:cNvPr id="3" name="Content Placeholder 2"/>
          <p:cNvSpPr>
            <a:spLocks noGrp="1"/>
          </p:cNvSpPr>
          <p:nvPr>
            <p:ph idx="1"/>
          </p:nvPr>
        </p:nvSpPr>
        <p:spPr/>
        <p:txBody>
          <a:bodyPr/>
          <a:lstStyle/>
          <a:p>
            <a:pPr marL="0" indent="0">
              <a:buNone/>
            </a:pPr>
            <a:r>
              <a:rPr lang="en-US" sz="2400" dirty="0" smtClean="0"/>
              <a:t>Students need additional practice identifying the intervals throughout which a function is increasing or decreasing. </a:t>
            </a:r>
          </a:p>
          <a:p>
            <a:pPr marL="0" indent="0">
              <a:buNone/>
            </a:pPr>
            <a:endParaRPr lang="en-US" sz="1800" dirty="0" smtClean="0">
              <a:solidFill>
                <a:schemeClr val="tx1"/>
              </a:solidFill>
            </a:endParaRPr>
          </a:p>
          <a:p>
            <a:pPr marL="0" indent="0">
              <a:buNone/>
            </a:pPr>
            <a:r>
              <a:rPr lang="en-US" sz="2400" dirty="0" smtClean="0">
                <a:solidFill>
                  <a:schemeClr val="tx1"/>
                </a:solidFill>
              </a:rPr>
              <a:t>The function                                           is decreasing throughout the interval —</a:t>
            </a:r>
          </a:p>
          <a:p>
            <a:pPr marL="0" indent="0">
              <a:buNone/>
            </a:pPr>
            <a:endParaRPr lang="en-US" sz="1400" dirty="0" smtClean="0">
              <a:solidFill>
                <a:schemeClr val="tx1"/>
              </a:solidFill>
            </a:endParaRPr>
          </a:p>
          <a:p>
            <a:pPr marL="0" indent="0">
              <a:buNone/>
            </a:pPr>
            <a:r>
              <a:rPr lang="en-US" sz="2400" dirty="0" smtClean="0">
                <a:solidFill>
                  <a:schemeClr val="tx1"/>
                </a:solidFill>
              </a:rPr>
              <a:t>A</a:t>
            </a:r>
          </a:p>
          <a:p>
            <a:pPr marL="0" indent="0">
              <a:buNone/>
            </a:pPr>
            <a:endParaRPr lang="en-US" sz="1200" dirty="0" smtClean="0">
              <a:solidFill>
                <a:schemeClr val="tx1"/>
              </a:solidFill>
            </a:endParaRPr>
          </a:p>
          <a:p>
            <a:pPr marL="0" indent="0">
              <a:buNone/>
            </a:pPr>
            <a:r>
              <a:rPr lang="en-US" sz="2400" dirty="0" smtClean="0">
                <a:solidFill>
                  <a:schemeClr val="tx1"/>
                </a:solidFill>
              </a:rPr>
              <a:t>B</a:t>
            </a:r>
          </a:p>
          <a:p>
            <a:pPr marL="0" indent="0">
              <a:buNone/>
            </a:pPr>
            <a:endParaRPr lang="en-US" sz="1200" dirty="0" smtClean="0">
              <a:solidFill>
                <a:schemeClr val="tx1"/>
              </a:solidFill>
            </a:endParaRPr>
          </a:p>
          <a:p>
            <a:pPr marL="0" indent="0">
              <a:buNone/>
            </a:pPr>
            <a:r>
              <a:rPr lang="en-US" sz="2400" dirty="0" smtClean="0">
                <a:solidFill>
                  <a:schemeClr val="tx1"/>
                </a:solidFill>
              </a:rPr>
              <a:t>C</a:t>
            </a:r>
          </a:p>
          <a:p>
            <a:pPr marL="0" indent="0">
              <a:buNone/>
            </a:pPr>
            <a:endParaRPr lang="en-US" sz="1200" dirty="0" smtClean="0">
              <a:solidFill>
                <a:schemeClr val="tx1"/>
              </a:solidFill>
            </a:endParaRPr>
          </a:p>
          <a:p>
            <a:pPr marL="0" indent="0">
              <a:buNone/>
            </a:pPr>
            <a:r>
              <a:rPr lang="en-US" sz="2400" dirty="0" smtClean="0">
                <a:solidFill>
                  <a:schemeClr val="tx1"/>
                </a:solidFill>
              </a:rPr>
              <a:t>D </a:t>
            </a:r>
          </a:p>
          <a:p>
            <a:pPr>
              <a:buNone/>
            </a:pPr>
            <a:endParaRPr lang="en-US" dirty="0"/>
          </a:p>
        </p:txBody>
      </p:sp>
      <p:sp>
        <p:nvSpPr>
          <p:cNvPr id="2232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3233"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260600" y="2771775"/>
            <a:ext cx="2667000" cy="428625"/>
          </a:xfrm>
          <a:prstGeom prst="rect">
            <a:avLst/>
          </a:prstGeom>
          <a:noFill/>
        </p:spPr>
      </p:pic>
      <p:sp>
        <p:nvSpPr>
          <p:cNvPr id="223235" name="Rectangle 3"/>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2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323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66800" y="3810000"/>
            <a:ext cx="1638300" cy="409575"/>
          </a:xfrm>
          <a:prstGeom prst="rect">
            <a:avLst/>
          </a:prstGeom>
          <a:noFill/>
        </p:spPr>
      </p:pic>
      <p:sp>
        <p:nvSpPr>
          <p:cNvPr id="223238"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2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3239"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73150" y="4492625"/>
            <a:ext cx="1638300" cy="409575"/>
          </a:xfrm>
          <a:prstGeom prst="rect">
            <a:avLst/>
          </a:prstGeom>
          <a:noFill/>
        </p:spPr>
      </p:pic>
      <p:sp>
        <p:nvSpPr>
          <p:cNvPr id="223241" name="Rectangle 9"/>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2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3242"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066800" y="5791200"/>
            <a:ext cx="1333500" cy="409575"/>
          </a:xfrm>
          <a:prstGeom prst="rect">
            <a:avLst/>
          </a:prstGeom>
          <a:noFill/>
        </p:spPr>
      </p:pic>
      <p:sp>
        <p:nvSpPr>
          <p:cNvPr id="223244" name="Rectangle 12"/>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24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3245" name="Picture 1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092200" y="5153025"/>
            <a:ext cx="1714500" cy="409575"/>
          </a:xfrm>
          <a:prstGeom prst="rect">
            <a:avLst/>
          </a:prstGeom>
          <a:noFill/>
        </p:spPr>
      </p:pic>
      <p:sp>
        <p:nvSpPr>
          <p:cNvPr id="223247" name="Rectangle 1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ounded Rectangle 20"/>
          <p:cNvSpPr/>
          <p:nvPr/>
        </p:nvSpPr>
        <p:spPr>
          <a:xfrm>
            <a:off x="1009650" y="4419600"/>
            <a:ext cx="1828800" cy="5334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p:cNvSpPr>
            <a:spLocks noGrp="1"/>
          </p:cNvSpPr>
          <p:nvPr>
            <p:ph type="sldNum" sz="quarter" idx="10"/>
          </p:nvPr>
        </p:nvSpPr>
        <p:spPr/>
        <p:txBody>
          <a:bodyPr/>
          <a:lstStyle/>
          <a:p>
            <a:fld id="{3214E462-F3AB-4A51-B6A4-7374B3FF3BFA}" type="slidenum">
              <a:rPr lang="en-US" smtClean="0"/>
              <a:pPr/>
              <a:t>30</a:t>
            </a:fld>
            <a:endParaRPr lang="en-US"/>
          </a:p>
        </p:txBody>
      </p:sp>
      <p:cxnSp>
        <p:nvCxnSpPr>
          <p:cNvPr id="23" name="Straight Connector 22"/>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7231"/>
    </mc:Choice>
    <mc:Fallback xmlns="">
      <p:transition spd="slow" advTm="272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1" name="Picture 1"/>
          <p:cNvPicPr>
            <a:picLocks noChangeAspect="1" noChangeArrowheads="1"/>
          </p:cNvPicPr>
          <p:nvPr/>
        </p:nvPicPr>
        <p:blipFill>
          <a:blip r:embed="rId6" cstate="print"/>
          <a:srcRect/>
          <a:stretch>
            <a:fillRect/>
          </a:stretch>
        </p:blipFill>
        <p:spPr bwMode="auto">
          <a:xfrm>
            <a:off x="685800" y="2971800"/>
            <a:ext cx="7620000" cy="838200"/>
          </a:xfrm>
          <a:prstGeom prst="rect">
            <a:avLst/>
          </a:prstGeom>
          <a:noFill/>
          <a:ln w="9525">
            <a:noFill/>
            <a:miter lim="800000"/>
            <a:headEnd/>
            <a:tailEnd/>
          </a:ln>
        </p:spPr>
      </p:pic>
      <p:sp>
        <p:nvSpPr>
          <p:cNvPr id="2" name="Title 1"/>
          <p:cNvSpPr>
            <a:spLocks noGrp="1"/>
          </p:cNvSpPr>
          <p:nvPr>
            <p:ph type="title"/>
          </p:nvPr>
        </p:nvSpPr>
        <p:spPr/>
        <p:txBody>
          <a:bodyPr/>
          <a:lstStyle/>
          <a:p>
            <a:r>
              <a:rPr lang="en-US" sz="3200" dirty="0" smtClean="0"/>
              <a:t>Suggested Practice for SOL AII.7d</a:t>
            </a:r>
            <a:endParaRPr lang="en-US" sz="3200" dirty="0"/>
          </a:p>
        </p:txBody>
      </p:sp>
      <p:sp>
        <p:nvSpPr>
          <p:cNvPr id="3" name="Content Placeholder 2"/>
          <p:cNvSpPr>
            <a:spLocks noGrp="1"/>
          </p:cNvSpPr>
          <p:nvPr>
            <p:ph idx="1"/>
          </p:nvPr>
        </p:nvSpPr>
        <p:spPr/>
        <p:txBody>
          <a:bodyPr/>
          <a:lstStyle/>
          <a:p>
            <a:pPr marL="0" indent="0">
              <a:buNone/>
            </a:pPr>
            <a:r>
              <a:rPr lang="en-US" sz="2400" dirty="0" smtClean="0">
                <a:solidFill>
                  <a:schemeClr val="tx1"/>
                </a:solidFill>
              </a:rPr>
              <a:t>The function                                             is only increasing throughout which of these intervals?</a:t>
            </a:r>
          </a:p>
          <a:p>
            <a:pPr marL="0" indent="0">
              <a:buNone/>
            </a:pPr>
            <a:endParaRPr lang="en-US" dirty="0"/>
          </a:p>
        </p:txBody>
      </p:sp>
      <p:sp>
        <p:nvSpPr>
          <p:cNvPr id="3543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4305"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286000" y="1638300"/>
            <a:ext cx="2762250" cy="428625"/>
          </a:xfrm>
          <a:prstGeom prst="rect">
            <a:avLst/>
          </a:prstGeom>
          <a:noFill/>
        </p:spPr>
      </p:pic>
      <p:sp>
        <p:nvSpPr>
          <p:cNvPr id="354307" name="Rectangle 3"/>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ounded Rectangle 7"/>
          <p:cNvSpPr/>
          <p:nvPr/>
        </p:nvSpPr>
        <p:spPr>
          <a:xfrm>
            <a:off x="838200" y="2971800"/>
            <a:ext cx="2362200" cy="4572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352800" y="3429000"/>
            <a:ext cx="2362200" cy="3810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0"/>
          </p:nvPr>
        </p:nvSpPr>
        <p:spPr/>
        <p:txBody>
          <a:bodyPr/>
          <a:lstStyle/>
          <a:p>
            <a:fld id="{3214E462-F3AB-4A51-B6A4-7374B3FF3BFA}" type="slidenum">
              <a:rPr lang="en-US" smtClean="0"/>
              <a:pPr/>
              <a:t>31</a:t>
            </a:fld>
            <a:endParaRPr lang="en-US"/>
          </a:p>
        </p:txBody>
      </p:sp>
      <p:cxnSp>
        <p:nvCxnSpPr>
          <p:cNvPr id="11" name="Straight Connector 10"/>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689"/>
    </mc:Choice>
    <mc:Fallback xmlns="">
      <p:transition spd="slow" advTm="206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7"/>
                </p:tgtEl>
              </p:cMediaNode>
            </p:audio>
          </p:childTnLst>
        </p:cTn>
      </p:par>
    </p:tnLst>
    <p:bldLst>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Suggested Practice for SOL AII.7e</a:t>
            </a:r>
            <a:endParaRPr lang="en-US" sz="3200" dirty="0"/>
          </a:p>
        </p:txBody>
      </p:sp>
      <p:sp>
        <p:nvSpPr>
          <p:cNvPr id="3" name="Content Placeholder 2"/>
          <p:cNvSpPr>
            <a:spLocks noGrp="1"/>
          </p:cNvSpPr>
          <p:nvPr>
            <p:ph idx="1"/>
          </p:nvPr>
        </p:nvSpPr>
        <p:spPr/>
        <p:txBody>
          <a:bodyPr/>
          <a:lstStyle/>
          <a:p>
            <a:pPr marL="0" indent="0">
              <a:buNone/>
            </a:pPr>
            <a:r>
              <a:rPr lang="en-US" sz="2400" dirty="0" smtClean="0"/>
              <a:t>Students need additional practice finding asymptotes when the function is represented symbolically.</a:t>
            </a:r>
          </a:p>
          <a:p>
            <a:pPr marL="0" indent="0">
              <a:buNone/>
            </a:pPr>
            <a:endParaRPr lang="en-US" sz="1400" dirty="0" smtClean="0"/>
          </a:p>
          <a:p>
            <a:pPr marL="0" indent="0">
              <a:buNone/>
            </a:pPr>
            <a:r>
              <a:rPr lang="en-US" sz="2400" dirty="0" smtClean="0">
                <a:solidFill>
                  <a:schemeClr val="tx1"/>
                </a:solidFill>
              </a:rPr>
              <a:t>Which list contains only the equations of the asymptotes of the graph of the following function?</a:t>
            </a:r>
          </a:p>
          <a:p>
            <a:pPr marL="0" indent="0">
              <a:buNone/>
            </a:pPr>
            <a:endParaRPr lang="en-US" sz="2400" dirty="0" smtClean="0">
              <a:solidFill>
                <a:schemeClr val="tx1"/>
              </a:solidFill>
            </a:endParaRPr>
          </a:p>
          <a:p>
            <a:pPr marL="0" indent="0">
              <a:buNone/>
            </a:pPr>
            <a:endParaRPr lang="en-US" sz="1400" dirty="0" smtClean="0">
              <a:solidFill>
                <a:schemeClr val="tx1"/>
              </a:solidFill>
            </a:endParaRPr>
          </a:p>
          <a:p>
            <a:pPr marL="0" indent="0">
              <a:buNone/>
            </a:pPr>
            <a:endParaRPr lang="en-US" sz="1400" dirty="0" smtClean="0">
              <a:solidFill>
                <a:schemeClr val="tx1"/>
              </a:solidFill>
            </a:endParaRPr>
          </a:p>
          <a:p>
            <a:pPr marL="0" indent="0">
              <a:buNone/>
            </a:pPr>
            <a:r>
              <a:rPr lang="en-US" sz="2400" dirty="0" smtClean="0">
                <a:solidFill>
                  <a:schemeClr val="tx1"/>
                </a:solidFill>
              </a:rPr>
              <a:t>A</a:t>
            </a:r>
          </a:p>
          <a:p>
            <a:pPr marL="0" indent="0">
              <a:buNone/>
            </a:pPr>
            <a:r>
              <a:rPr lang="en-US" sz="2400" dirty="0" smtClean="0">
                <a:solidFill>
                  <a:schemeClr val="tx1"/>
                </a:solidFill>
              </a:rPr>
              <a:t>B</a:t>
            </a:r>
          </a:p>
          <a:p>
            <a:pPr marL="0" indent="0">
              <a:buNone/>
            </a:pPr>
            <a:r>
              <a:rPr lang="en-US" sz="2400" dirty="0" smtClean="0">
                <a:solidFill>
                  <a:schemeClr val="tx1"/>
                </a:solidFill>
              </a:rPr>
              <a:t>C</a:t>
            </a:r>
          </a:p>
          <a:p>
            <a:pPr marL="0" indent="0">
              <a:buNone/>
            </a:pPr>
            <a:r>
              <a:rPr lang="en-US" sz="2400" dirty="0" smtClean="0">
                <a:solidFill>
                  <a:schemeClr val="tx1"/>
                </a:solidFill>
              </a:rPr>
              <a:t>D</a:t>
            </a:r>
          </a:p>
          <a:p>
            <a:pPr marL="0" indent="0">
              <a:buNone/>
            </a:pPr>
            <a:endParaRPr lang="en-US" sz="2400" dirty="0" smtClean="0">
              <a:solidFill>
                <a:schemeClr val="tx1"/>
              </a:solidFill>
            </a:endParaRPr>
          </a:p>
          <a:p>
            <a:pPr marL="0" indent="0">
              <a:buNone/>
            </a:pPr>
            <a:endParaRPr lang="en-US" dirty="0"/>
          </a:p>
        </p:txBody>
      </p:sp>
      <p:sp>
        <p:nvSpPr>
          <p:cNvPr id="2211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185"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971800" y="3581400"/>
            <a:ext cx="2047875" cy="752475"/>
          </a:xfrm>
          <a:prstGeom prst="rect">
            <a:avLst/>
          </a:prstGeom>
          <a:noFill/>
        </p:spPr>
      </p:pic>
      <p:sp>
        <p:nvSpPr>
          <p:cNvPr id="221187" name="Rectangle 3"/>
          <p:cNvSpPr>
            <a:spLocks noChangeArrowheads="1"/>
          </p:cNvSpPr>
          <p:nvPr/>
        </p:nvSpPr>
        <p:spPr bwMode="auto">
          <a:xfrm>
            <a:off x="0" y="1209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18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188"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66800" y="4419600"/>
            <a:ext cx="2352675" cy="409575"/>
          </a:xfrm>
          <a:prstGeom prst="rect">
            <a:avLst/>
          </a:prstGeom>
          <a:noFill/>
        </p:spPr>
      </p:pic>
      <p:sp>
        <p:nvSpPr>
          <p:cNvPr id="221190"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19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191"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76325" y="4876800"/>
            <a:ext cx="2352675" cy="409575"/>
          </a:xfrm>
          <a:prstGeom prst="rect">
            <a:avLst/>
          </a:prstGeom>
          <a:noFill/>
        </p:spPr>
      </p:pic>
      <p:sp>
        <p:nvSpPr>
          <p:cNvPr id="221193" name="Rectangle 9"/>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19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194"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066800" y="5334000"/>
            <a:ext cx="2124075" cy="409575"/>
          </a:xfrm>
          <a:prstGeom prst="rect">
            <a:avLst/>
          </a:prstGeom>
          <a:noFill/>
        </p:spPr>
      </p:pic>
      <p:sp>
        <p:nvSpPr>
          <p:cNvPr id="221196" name="Rectangle 12"/>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19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197" name="Picture 1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066800" y="5791200"/>
            <a:ext cx="3286125" cy="409575"/>
          </a:xfrm>
          <a:prstGeom prst="rect">
            <a:avLst/>
          </a:prstGeom>
          <a:noFill/>
        </p:spPr>
      </p:pic>
      <p:sp>
        <p:nvSpPr>
          <p:cNvPr id="221199" name="Rectangle 1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ounded Rectangle 20"/>
          <p:cNvSpPr/>
          <p:nvPr/>
        </p:nvSpPr>
        <p:spPr>
          <a:xfrm>
            <a:off x="990600" y="4419600"/>
            <a:ext cx="2514600" cy="3810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19"/>
          <p:cNvSpPr>
            <a:spLocks noGrp="1"/>
          </p:cNvSpPr>
          <p:nvPr>
            <p:ph type="sldNum" sz="quarter" idx="10"/>
          </p:nvPr>
        </p:nvSpPr>
        <p:spPr/>
        <p:txBody>
          <a:bodyPr/>
          <a:lstStyle/>
          <a:p>
            <a:fld id="{3214E462-F3AB-4A51-B6A4-7374B3FF3BFA}" type="slidenum">
              <a:rPr lang="en-US" smtClean="0"/>
              <a:pPr/>
              <a:t>32</a:t>
            </a:fld>
            <a:endParaRPr lang="en-US"/>
          </a:p>
        </p:txBody>
      </p:sp>
      <p:cxnSp>
        <p:nvCxnSpPr>
          <p:cNvPr id="22" name="Straight Connector 21"/>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3849"/>
    </mc:Choice>
    <mc:Fallback xmlns="">
      <p:transition spd="slow" advTm="338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Suggested Practice for SOL AII.7f</a:t>
            </a:r>
            <a:endParaRPr lang="en-US" sz="3200" dirty="0"/>
          </a:p>
        </p:txBody>
      </p:sp>
      <p:sp>
        <p:nvSpPr>
          <p:cNvPr id="3" name="Content Placeholder 2"/>
          <p:cNvSpPr>
            <a:spLocks noGrp="1"/>
          </p:cNvSpPr>
          <p:nvPr>
            <p:ph idx="1"/>
          </p:nvPr>
        </p:nvSpPr>
        <p:spPr>
          <a:xfrm>
            <a:off x="457200" y="1600200"/>
            <a:ext cx="8229600" cy="4525963"/>
          </a:xfrm>
        </p:spPr>
        <p:txBody>
          <a:bodyPr/>
          <a:lstStyle/>
          <a:p>
            <a:pPr marL="457200" indent="-457200">
              <a:spcBef>
                <a:spcPts val="0"/>
              </a:spcBef>
              <a:buNone/>
            </a:pPr>
            <a:r>
              <a:rPr lang="en-US" sz="2400" dirty="0" smtClean="0"/>
              <a:t>Students need additional practice determining the end </a:t>
            </a:r>
          </a:p>
          <a:p>
            <a:pPr marL="457200" indent="-457200">
              <a:spcBef>
                <a:spcPts val="0"/>
              </a:spcBef>
              <a:buNone/>
            </a:pPr>
            <a:r>
              <a:rPr lang="en-US" sz="2400" dirty="0" smtClean="0"/>
              <a:t>behavior of a function.</a:t>
            </a:r>
          </a:p>
          <a:p>
            <a:pPr marL="0" indent="0">
              <a:buNone/>
            </a:pPr>
            <a:endParaRPr lang="en-US" sz="1400" dirty="0" smtClean="0">
              <a:solidFill>
                <a:schemeClr val="tx1"/>
              </a:solidFill>
            </a:endParaRPr>
          </a:p>
          <a:p>
            <a:pPr marL="0" indent="0">
              <a:buNone/>
            </a:pPr>
            <a:r>
              <a:rPr lang="en-US" sz="2400" dirty="0" smtClean="0">
                <a:solidFill>
                  <a:schemeClr val="tx1"/>
                </a:solidFill>
              </a:rPr>
              <a:t>Which of these describes the end behavior of                                                                                           as </a:t>
            </a:r>
            <a:r>
              <a:rPr lang="en-US" sz="2400" i="1" dirty="0" smtClean="0">
                <a:solidFill>
                  <a:schemeClr val="tx1"/>
                </a:solidFill>
                <a:latin typeface="Times New Roman" pitchFamily="18" charset="0"/>
                <a:cs typeface="Times New Roman" pitchFamily="18" charset="0"/>
              </a:rPr>
              <a:t>x</a:t>
            </a:r>
            <a:r>
              <a:rPr lang="en-US" sz="2400" dirty="0" smtClean="0">
                <a:solidFill>
                  <a:schemeClr val="tx1"/>
                </a:solidFill>
              </a:rPr>
              <a:t> approaches positive infinity?</a:t>
            </a:r>
          </a:p>
          <a:p>
            <a:pPr marL="0" indent="0">
              <a:buNone/>
            </a:pPr>
            <a:endParaRPr lang="en-US" sz="2400" dirty="0" smtClean="0">
              <a:solidFill>
                <a:schemeClr val="tx1"/>
              </a:solidFill>
            </a:endParaRPr>
          </a:p>
          <a:p>
            <a:pPr marL="0" indent="0">
              <a:buNone/>
            </a:pPr>
            <a:r>
              <a:rPr lang="en-US" sz="2400" dirty="0" smtClean="0">
                <a:solidFill>
                  <a:schemeClr val="tx1"/>
                </a:solidFill>
              </a:rPr>
              <a:t>A</a:t>
            </a:r>
          </a:p>
          <a:p>
            <a:pPr marL="0" indent="0">
              <a:buNone/>
            </a:pPr>
            <a:endParaRPr lang="en-US" sz="1400" dirty="0" smtClean="0">
              <a:solidFill>
                <a:schemeClr val="tx1"/>
              </a:solidFill>
            </a:endParaRPr>
          </a:p>
          <a:p>
            <a:pPr marL="0" indent="0">
              <a:buNone/>
            </a:pPr>
            <a:r>
              <a:rPr lang="en-US" sz="2400" dirty="0" smtClean="0">
                <a:solidFill>
                  <a:schemeClr val="tx1"/>
                </a:solidFill>
              </a:rPr>
              <a:t>B</a:t>
            </a:r>
          </a:p>
          <a:p>
            <a:pPr marL="0" indent="0">
              <a:buNone/>
            </a:pPr>
            <a:endParaRPr lang="en-US" sz="1400" dirty="0" smtClean="0">
              <a:solidFill>
                <a:schemeClr val="tx1"/>
              </a:solidFill>
            </a:endParaRPr>
          </a:p>
          <a:p>
            <a:pPr marL="0" indent="0">
              <a:buNone/>
            </a:pPr>
            <a:r>
              <a:rPr lang="en-US" sz="2400" dirty="0" smtClean="0">
                <a:solidFill>
                  <a:schemeClr val="tx1"/>
                </a:solidFill>
              </a:rPr>
              <a:t>C</a:t>
            </a:r>
          </a:p>
          <a:p>
            <a:pPr marL="0" indent="0">
              <a:buNone/>
            </a:pPr>
            <a:endParaRPr lang="en-US" sz="1400" dirty="0" smtClean="0">
              <a:solidFill>
                <a:schemeClr val="tx1"/>
              </a:solidFill>
            </a:endParaRPr>
          </a:p>
          <a:p>
            <a:pPr marL="0" indent="0">
              <a:buNone/>
            </a:pPr>
            <a:r>
              <a:rPr lang="en-US" sz="2400" dirty="0" smtClean="0">
                <a:solidFill>
                  <a:schemeClr val="tx1"/>
                </a:solidFill>
              </a:rPr>
              <a:t>D</a:t>
            </a:r>
            <a:endParaRPr lang="en-US" sz="2400" dirty="0">
              <a:solidFill>
                <a:schemeClr val="tx1"/>
              </a:solidFill>
            </a:endParaRPr>
          </a:p>
        </p:txBody>
      </p:sp>
      <p:sp>
        <p:nvSpPr>
          <p:cNvPr id="2191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9137"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375400" y="2463800"/>
            <a:ext cx="1857375" cy="800100"/>
          </a:xfrm>
          <a:prstGeom prst="rect">
            <a:avLst/>
          </a:prstGeom>
          <a:noFill/>
        </p:spPr>
      </p:pic>
      <p:sp>
        <p:nvSpPr>
          <p:cNvPr id="219139" name="Rectangle 3"/>
          <p:cNvSpPr>
            <a:spLocks noChangeArrowheads="1"/>
          </p:cNvSpPr>
          <p:nvPr/>
        </p:nvSpPr>
        <p:spPr bwMode="auto">
          <a:xfrm>
            <a:off x="0" y="1257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1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9142"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14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914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52500" y="3933825"/>
            <a:ext cx="4305300" cy="409575"/>
          </a:xfrm>
          <a:prstGeom prst="rect">
            <a:avLst/>
          </a:prstGeom>
          <a:noFill/>
        </p:spPr>
      </p:pic>
      <p:sp>
        <p:nvSpPr>
          <p:cNvPr id="219145" name="Rectangle 9"/>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14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9146"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39800" y="4632325"/>
            <a:ext cx="4229100" cy="409575"/>
          </a:xfrm>
          <a:prstGeom prst="rect">
            <a:avLst/>
          </a:prstGeom>
          <a:noFill/>
        </p:spPr>
      </p:pic>
      <p:sp>
        <p:nvSpPr>
          <p:cNvPr id="219148" name="Rectangle 12"/>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15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9149"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933450" y="5143500"/>
            <a:ext cx="2495550" cy="752475"/>
          </a:xfrm>
          <a:prstGeom prst="rect">
            <a:avLst/>
          </a:prstGeom>
          <a:noFill/>
        </p:spPr>
      </p:pic>
      <p:sp>
        <p:nvSpPr>
          <p:cNvPr id="219151" name="Rectangle 15"/>
          <p:cNvSpPr>
            <a:spLocks noChangeArrowheads="1"/>
          </p:cNvSpPr>
          <p:nvPr/>
        </p:nvSpPr>
        <p:spPr bwMode="auto">
          <a:xfrm>
            <a:off x="0" y="1209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15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9152" name="Picture 1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939800" y="6007100"/>
            <a:ext cx="2447925" cy="409575"/>
          </a:xfrm>
          <a:prstGeom prst="rect">
            <a:avLst/>
          </a:prstGeom>
          <a:noFill/>
        </p:spPr>
      </p:pic>
      <p:sp>
        <p:nvSpPr>
          <p:cNvPr id="219154" name="Rectangle 1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ounded Rectangle 23"/>
          <p:cNvSpPr/>
          <p:nvPr/>
        </p:nvSpPr>
        <p:spPr>
          <a:xfrm>
            <a:off x="838200" y="5918200"/>
            <a:ext cx="2667000" cy="5334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p:cNvSpPr>
            <a:spLocks noGrp="1"/>
          </p:cNvSpPr>
          <p:nvPr>
            <p:ph type="sldNum" sz="quarter" idx="10"/>
          </p:nvPr>
        </p:nvSpPr>
        <p:spPr/>
        <p:txBody>
          <a:bodyPr/>
          <a:lstStyle/>
          <a:p>
            <a:fld id="{3214E462-F3AB-4A51-B6A4-7374B3FF3BFA}" type="slidenum">
              <a:rPr lang="en-US" smtClean="0"/>
              <a:pPr/>
              <a:t>33</a:t>
            </a:fld>
            <a:endParaRPr lang="en-US"/>
          </a:p>
        </p:txBody>
      </p:sp>
      <p:cxnSp>
        <p:nvCxnSpPr>
          <p:cNvPr id="23" name="Straight Connector 22"/>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8241"/>
    </mc:Choice>
    <mc:Fallback xmlns="">
      <p:transition spd="slow" advTm="282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Suggested Practice for SOL AII.7f</a:t>
            </a:r>
            <a:endParaRPr lang="en-US" sz="3200" dirty="0"/>
          </a:p>
        </p:txBody>
      </p:sp>
      <p:sp>
        <p:nvSpPr>
          <p:cNvPr id="3" name="Content Placeholder 2"/>
          <p:cNvSpPr>
            <a:spLocks noGrp="1"/>
          </p:cNvSpPr>
          <p:nvPr>
            <p:ph idx="1"/>
          </p:nvPr>
        </p:nvSpPr>
        <p:spPr>
          <a:xfrm>
            <a:off x="386542" y="1600200"/>
            <a:ext cx="8528858" cy="4525963"/>
          </a:xfrm>
        </p:spPr>
        <p:txBody>
          <a:bodyPr/>
          <a:lstStyle/>
          <a:p>
            <a:pPr marL="0" indent="0">
              <a:buNone/>
            </a:pPr>
            <a:r>
              <a:rPr lang="en-US" sz="2400" dirty="0" smtClean="0">
                <a:solidFill>
                  <a:schemeClr val="tx1"/>
                </a:solidFill>
              </a:rPr>
              <a:t>As </a:t>
            </a:r>
            <a:r>
              <a:rPr lang="en-US" sz="2400" i="1" dirty="0" smtClean="0">
                <a:solidFill>
                  <a:schemeClr val="tx1"/>
                </a:solidFill>
                <a:latin typeface="Times New Roman" pitchFamily="18" charset="0"/>
                <a:cs typeface="Times New Roman" pitchFamily="18" charset="0"/>
              </a:rPr>
              <a:t>x</a:t>
            </a:r>
            <a:r>
              <a:rPr lang="en-US" sz="2400" dirty="0" smtClean="0">
                <a:solidFill>
                  <a:schemeClr val="tx1"/>
                </a:solidFill>
              </a:rPr>
              <a:t> approaches negative infinity, which of the following describes the end behavior of                                              ?</a:t>
            </a:r>
          </a:p>
          <a:p>
            <a:pPr marL="0" indent="0">
              <a:buNone/>
            </a:pPr>
            <a:endParaRPr lang="en-US" sz="2400" dirty="0" smtClean="0">
              <a:solidFill>
                <a:schemeClr val="tx1"/>
              </a:solidFill>
            </a:endParaRPr>
          </a:p>
          <a:p>
            <a:pPr marL="0" indent="0">
              <a:buNone/>
            </a:pPr>
            <a:r>
              <a:rPr lang="en-US" sz="2400" dirty="0" smtClean="0">
                <a:solidFill>
                  <a:schemeClr val="tx1"/>
                </a:solidFill>
              </a:rPr>
              <a:t>A</a:t>
            </a:r>
          </a:p>
          <a:p>
            <a:pPr marL="0" indent="0">
              <a:buNone/>
            </a:pPr>
            <a:endParaRPr lang="en-US" sz="2400" dirty="0" smtClean="0">
              <a:solidFill>
                <a:schemeClr val="tx1"/>
              </a:solidFill>
            </a:endParaRPr>
          </a:p>
          <a:p>
            <a:pPr marL="0" indent="0">
              <a:buNone/>
            </a:pPr>
            <a:r>
              <a:rPr lang="en-US" sz="2400" dirty="0" smtClean="0">
                <a:solidFill>
                  <a:schemeClr val="tx1"/>
                </a:solidFill>
              </a:rPr>
              <a:t>B</a:t>
            </a:r>
          </a:p>
          <a:p>
            <a:pPr marL="0" indent="0">
              <a:buNone/>
            </a:pPr>
            <a:endParaRPr lang="en-US" sz="2400" dirty="0" smtClean="0">
              <a:solidFill>
                <a:schemeClr val="tx1"/>
              </a:solidFill>
            </a:endParaRPr>
          </a:p>
          <a:p>
            <a:pPr marL="0" indent="0">
              <a:buNone/>
            </a:pPr>
            <a:r>
              <a:rPr lang="en-US" sz="2400" dirty="0" smtClean="0">
                <a:solidFill>
                  <a:schemeClr val="tx1"/>
                </a:solidFill>
              </a:rPr>
              <a:t>C</a:t>
            </a:r>
          </a:p>
          <a:p>
            <a:pPr marL="0" indent="0">
              <a:buNone/>
            </a:pPr>
            <a:endParaRPr lang="en-US" sz="2400" dirty="0" smtClean="0">
              <a:solidFill>
                <a:schemeClr val="tx1"/>
              </a:solidFill>
            </a:endParaRPr>
          </a:p>
          <a:p>
            <a:pPr marL="0" indent="0">
              <a:buNone/>
            </a:pPr>
            <a:r>
              <a:rPr lang="en-US" sz="2400" dirty="0" smtClean="0">
                <a:solidFill>
                  <a:schemeClr val="tx1"/>
                </a:solidFill>
              </a:rPr>
              <a:t>D</a:t>
            </a:r>
            <a:endParaRPr lang="en-US" sz="2400" dirty="0">
              <a:solidFill>
                <a:schemeClr val="tx1"/>
              </a:solidFill>
            </a:endParaRPr>
          </a:p>
        </p:txBody>
      </p:sp>
      <p:sp>
        <p:nvSpPr>
          <p:cNvPr id="3573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7377"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254500" y="1981200"/>
            <a:ext cx="2933700" cy="428625"/>
          </a:xfrm>
          <a:prstGeom prst="rect">
            <a:avLst/>
          </a:prstGeom>
          <a:noFill/>
        </p:spPr>
      </p:pic>
      <p:sp>
        <p:nvSpPr>
          <p:cNvPr id="357379" name="Rectangle 3"/>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104900" y="4645025"/>
            <a:ext cx="4229100" cy="409575"/>
          </a:xfrm>
          <a:prstGeom prst="rect">
            <a:avLst/>
          </a:prstGeom>
          <a:noFill/>
        </p:spPr>
      </p:pic>
      <p:pic>
        <p:nvPicPr>
          <p:cNvPr id="9" name="Picture 1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133475" y="3746500"/>
            <a:ext cx="2447925" cy="409575"/>
          </a:xfrm>
          <a:prstGeom prst="rect">
            <a:avLst/>
          </a:prstGeom>
          <a:noFill/>
        </p:spPr>
      </p:pic>
      <p:sp>
        <p:nvSpPr>
          <p:cNvPr id="3573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7380" name="Picture 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62050" y="2882900"/>
            <a:ext cx="2419350" cy="409575"/>
          </a:xfrm>
          <a:prstGeom prst="rect">
            <a:avLst/>
          </a:prstGeom>
          <a:noFill/>
        </p:spPr>
      </p:pic>
      <p:sp>
        <p:nvSpPr>
          <p:cNvPr id="357382"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 name="Picture 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104900" y="5534025"/>
            <a:ext cx="4305300" cy="409575"/>
          </a:xfrm>
          <a:prstGeom prst="rect">
            <a:avLst/>
          </a:prstGeom>
          <a:noFill/>
        </p:spPr>
      </p:pic>
      <p:sp>
        <p:nvSpPr>
          <p:cNvPr id="16" name="Rounded Rectangle 15"/>
          <p:cNvSpPr/>
          <p:nvPr/>
        </p:nvSpPr>
        <p:spPr>
          <a:xfrm>
            <a:off x="1066800" y="4559300"/>
            <a:ext cx="4343400" cy="5334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p:cNvSpPr>
            <a:spLocks noGrp="1"/>
          </p:cNvSpPr>
          <p:nvPr>
            <p:ph type="sldNum" sz="quarter" idx="10"/>
          </p:nvPr>
        </p:nvSpPr>
        <p:spPr/>
        <p:txBody>
          <a:bodyPr/>
          <a:lstStyle/>
          <a:p>
            <a:fld id="{3214E462-F3AB-4A51-B6A4-7374B3FF3BFA}" type="slidenum">
              <a:rPr lang="en-US" smtClean="0"/>
              <a:pPr/>
              <a:t>34</a:t>
            </a:fld>
            <a:endParaRPr lang="en-US"/>
          </a:p>
        </p:txBody>
      </p:sp>
      <p:cxnSp>
        <p:nvCxnSpPr>
          <p:cNvPr id="17" name="Straight Connector 16"/>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2811"/>
    </mc:Choice>
    <mc:Fallback xmlns="">
      <p:transition spd="slow" advTm="32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1" name="Picture 1"/>
          <p:cNvPicPr>
            <a:picLocks noChangeAspect="1" noChangeArrowheads="1"/>
          </p:cNvPicPr>
          <p:nvPr/>
        </p:nvPicPr>
        <p:blipFill>
          <a:blip r:embed="rId6" cstate="print"/>
          <a:srcRect/>
          <a:stretch>
            <a:fillRect/>
          </a:stretch>
        </p:blipFill>
        <p:spPr bwMode="auto">
          <a:xfrm>
            <a:off x="2057400" y="3124200"/>
            <a:ext cx="4389120" cy="2960370"/>
          </a:xfrm>
          <a:prstGeom prst="rect">
            <a:avLst/>
          </a:prstGeom>
          <a:noFill/>
          <a:ln w="9525">
            <a:noFill/>
            <a:miter lim="800000"/>
            <a:headEnd/>
            <a:tailEnd/>
          </a:ln>
        </p:spPr>
      </p:pic>
      <p:sp>
        <p:nvSpPr>
          <p:cNvPr id="2" name="Title 1"/>
          <p:cNvSpPr>
            <a:spLocks noGrp="1"/>
          </p:cNvSpPr>
          <p:nvPr>
            <p:ph type="title"/>
          </p:nvPr>
        </p:nvSpPr>
        <p:spPr/>
        <p:txBody>
          <a:bodyPr/>
          <a:lstStyle/>
          <a:p>
            <a:r>
              <a:rPr lang="en-US" sz="3200" dirty="0" smtClean="0"/>
              <a:t>Suggested Practice for SOL AII.7g</a:t>
            </a:r>
            <a:endParaRPr lang="en-US" sz="3200" dirty="0"/>
          </a:p>
        </p:txBody>
      </p:sp>
      <p:sp>
        <p:nvSpPr>
          <p:cNvPr id="10" name="TextBox 9"/>
          <p:cNvSpPr txBox="1"/>
          <p:nvPr/>
        </p:nvSpPr>
        <p:spPr>
          <a:xfrm>
            <a:off x="482600" y="1143000"/>
            <a:ext cx="8001000" cy="830997"/>
          </a:xfrm>
          <a:prstGeom prst="rect">
            <a:avLst/>
          </a:prstGeom>
          <a:noFill/>
        </p:spPr>
        <p:txBody>
          <a:bodyPr wrap="square" rtlCol="0">
            <a:spAutoFit/>
          </a:bodyPr>
          <a:lstStyle/>
          <a:p>
            <a:pPr>
              <a:spcBef>
                <a:spcPts val="0"/>
              </a:spcBef>
              <a:buNone/>
            </a:pPr>
            <a:r>
              <a:rPr lang="en-US" sz="2400" b="1" dirty="0" smtClean="0">
                <a:solidFill>
                  <a:srgbClr val="77933C"/>
                </a:solidFill>
                <a:latin typeface="+mj-lt"/>
              </a:rPr>
              <a:t>Students need additional practice determining the inverse of a function represented graphically.</a:t>
            </a:r>
          </a:p>
        </p:txBody>
      </p:sp>
      <p:sp>
        <p:nvSpPr>
          <p:cNvPr id="11" name="TextBox 10"/>
          <p:cNvSpPr txBox="1"/>
          <p:nvPr/>
        </p:nvSpPr>
        <p:spPr>
          <a:xfrm>
            <a:off x="457200" y="2209800"/>
            <a:ext cx="7924800" cy="830997"/>
          </a:xfrm>
          <a:prstGeom prst="rect">
            <a:avLst/>
          </a:prstGeom>
          <a:noFill/>
        </p:spPr>
        <p:txBody>
          <a:bodyPr wrap="square" rtlCol="0">
            <a:spAutoFit/>
          </a:bodyPr>
          <a:lstStyle/>
          <a:p>
            <a:r>
              <a:rPr lang="en-US" sz="2400" b="1" dirty="0" smtClean="0">
                <a:latin typeface="+mj-lt"/>
              </a:rPr>
              <a:t>Point </a:t>
            </a:r>
            <a:r>
              <a:rPr lang="en-US" sz="2400" b="1" i="1" dirty="0" smtClean="0">
                <a:latin typeface="Times New Roman" pitchFamily="18" charset="0"/>
                <a:cs typeface="Times New Roman" pitchFamily="18" charset="0"/>
              </a:rPr>
              <a:t>P</a:t>
            </a:r>
            <a:r>
              <a:rPr lang="en-US" sz="2400" b="1" dirty="0" smtClean="0">
                <a:latin typeface="+mj-lt"/>
              </a:rPr>
              <a:t> lies on the graph of                                .  Locate the image of point </a:t>
            </a:r>
            <a:r>
              <a:rPr lang="en-US" sz="2400" b="1" i="1" dirty="0" smtClean="0">
                <a:latin typeface="Times New Roman" pitchFamily="18" charset="0"/>
                <a:cs typeface="Times New Roman" pitchFamily="18" charset="0"/>
              </a:rPr>
              <a:t>P</a:t>
            </a:r>
            <a:r>
              <a:rPr lang="en-US" sz="2400" b="1" dirty="0" smtClean="0">
                <a:latin typeface="+mj-lt"/>
              </a:rPr>
              <a:t> that lies on the graph of               </a:t>
            </a:r>
            <a:r>
              <a:rPr lang="en-US" sz="2400" b="1" dirty="0" smtClean="0">
                <a:latin typeface="+mn-lt"/>
              </a:rPr>
              <a:t>.</a:t>
            </a:r>
            <a:r>
              <a:rPr lang="en-US" sz="2400" dirty="0" smtClean="0"/>
              <a:t> </a:t>
            </a:r>
            <a:endParaRPr lang="en-US" sz="2400" dirty="0"/>
          </a:p>
        </p:txBody>
      </p:sp>
      <p:sp>
        <p:nvSpPr>
          <p:cNvPr id="2170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7090"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38600" y="2209800"/>
            <a:ext cx="1990725" cy="466725"/>
          </a:xfrm>
          <a:prstGeom prst="rect">
            <a:avLst/>
          </a:prstGeom>
          <a:noFill/>
        </p:spPr>
      </p:pic>
      <p:sp>
        <p:nvSpPr>
          <p:cNvPr id="217092" name="Rectangle 4"/>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709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7093"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791200" y="2590800"/>
            <a:ext cx="904875" cy="428625"/>
          </a:xfrm>
          <a:prstGeom prst="rect">
            <a:avLst/>
          </a:prstGeom>
          <a:noFill/>
        </p:spPr>
      </p:pic>
      <p:sp>
        <p:nvSpPr>
          <p:cNvPr id="217095" name="Rectangle 7"/>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Slide Number Placeholder 18"/>
          <p:cNvSpPr>
            <a:spLocks noGrp="1"/>
          </p:cNvSpPr>
          <p:nvPr>
            <p:ph type="sldNum" sz="quarter" idx="10"/>
          </p:nvPr>
        </p:nvSpPr>
        <p:spPr/>
        <p:txBody>
          <a:bodyPr/>
          <a:lstStyle/>
          <a:p>
            <a:fld id="{3214E462-F3AB-4A51-B6A4-7374B3FF3BFA}" type="slidenum">
              <a:rPr lang="en-US" smtClean="0"/>
              <a:pPr/>
              <a:t>35</a:t>
            </a:fld>
            <a:endParaRPr lang="en-US" dirty="0"/>
          </a:p>
        </p:txBody>
      </p:sp>
      <p:sp>
        <p:nvSpPr>
          <p:cNvPr id="25" name="Flowchart: Connector 24"/>
          <p:cNvSpPr>
            <a:spLocks noChangeAspect="1"/>
          </p:cNvSpPr>
          <p:nvPr/>
        </p:nvSpPr>
        <p:spPr>
          <a:xfrm>
            <a:off x="4711700" y="3429000"/>
            <a:ext cx="91440" cy="9144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stretch>
            <a:fillRect/>
          </a:stretch>
        </p:blipFill>
        <p:spPr>
          <a:xfrm>
            <a:off x="8382000" y="6096000"/>
            <a:ext cx="609600" cy="609600"/>
          </a:xfrm>
          <a:prstGeom prst="rect">
            <a:avLst/>
          </a:prstGeom>
        </p:spPr>
      </p:pic>
      <p:sp>
        <p:nvSpPr>
          <p:cNvPr id="33" name="TextBox 32"/>
          <p:cNvSpPr txBox="1"/>
          <p:nvPr/>
        </p:nvSpPr>
        <p:spPr>
          <a:xfrm>
            <a:off x="7696200" y="6611779"/>
            <a:ext cx="1447800" cy="461665"/>
          </a:xfrm>
          <a:prstGeom prst="rect">
            <a:avLst/>
          </a:prstGeom>
          <a:noFill/>
        </p:spPr>
        <p:txBody>
          <a:bodyPr wrap="square" rtlCol="0">
            <a:spAutoFit/>
          </a:bodyPr>
          <a:lstStyle/>
          <a:p>
            <a:r>
              <a:rPr lang="en-US" sz="600" dirty="0" smtClean="0">
                <a:latin typeface="+mn-lt"/>
              </a:rPr>
              <a:t>Revised 12/18/14</a:t>
            </a:r>
          </a:p>
          <a:p>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0958"/>
    </mc:Choice>
    <mc:Fallback xmlns="">
      <p:transition spd="slow" advTm="409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Suggested Practice for SOL AII.7h</a:t>
            </a:r>
            <a:endParaRPr lang="en-US" sz="3200" dirty="0"/>
          </a:p>
        </p:txBody>
      </p:sp>
      <p:sp>
        <p:nvSpPr>
          <p:cNvPr id="3" name="Content Placeholder 2"/>
          <p:cNvSpPr>
            <a:spLocks noGrp="1"/>
          </p:cNvSpPr>
          <p:nvPr>
            <p:ph idx="1"/>
          </p:nvPr>
        </p:nvSpPr>
        <p:spPr/>
        <p:txBody>
          <a:bodyPr/>
          <a:lstStyle/>
          <a:p>
            <a:pPr marL="0" indent="0">
              <a:buNone/>
            </a:pPr>
            <a:r>
              <a:rPr lang="en-US" sz="2400" dirty="0" smtClean="0"/>
              <a:t>Students need additional practice finding the composition of functions when one or both functions are not linear.</a:t>
            </a:r>
          </a:p>
          <a:p>
            <a:pPr marL="0" indent="0">
              <a:buNone/>
            </a:pPr>
            <a:endParaRPr lang="en-US" sz="2400" dirty="0" smtClean="0">
              <a:solidFill>
                <a:schemeClr val="tx1"/>
              </a:solidFill>
            </a:endParaRPr>
          </a:p>
          <a:p>
            <a:pPr marL="457200" indent="-457200">
              <a:buAutoNum type="alphaLcPeriod"/>
            </a:pPr>
            <a:r>
              <a:rPr lang="en-US" sz="2400" dirty="0" smtClean="0">
                <a:solidFill>
                  <a:schemeClr val="tx1"/>
                </a:solidFill>
              </a:rPr>
              <a:t>Given</a:t>
            </a:r>
          </a:p>
          <a:p>
            <a:pPr marL="457200" indent="-457200">
              <a:buNone/>
            </a:pPr>
            <a:r>
              <a:rPr lang="en-US" sz="2400" dirty="0" smtClean="0">
                <a:solidFill>
                  <a:schemeClr val="tx1"/>
                </a:solidFill>
              </a:rPr>
              <a:t>       What is the value of                  ?</a:t>
            </a:r>
          </a:p>
          <a:p>
            <a:pPr marL="457200" indent="-457200">
              <a:buNone/>
            </a:pPr>
            <a:endParaRPr lang="en-US" sz="2400" dirty="0" smtClean="0">
              <a:solidFill>
                <a:schemeClr val="tx1"/>
              </a:solidFill>
            </a:endParaRPr>
          </a:p>
          <a:p>
            <a:pPr marL="457200" indent="-457200">
              <a:buNone/>
            </a:pPr>
            <a:endParaRPr lang="en-US" sz="2400" dirty="0" smtClean="0">
              <a:solidFill>
                <a:schemeClr val="tx1"/>
              </a:solidFill>
            </a:endParaRPr>
          </a:p>
          <a:p>
            <a:pPr marL="457200" indent="-457200">
              <a:buAutoNum type="alphaLcPeriod" startAt="2"/>
            </a:pPr>
            <a:r>
              <a:rPr lang="en-US" sz="2400" dirty="0" smtClean="0">
                <a:solidFill>
                  <a:schemeClr val="tx1"/>
                </a:solidFill>
              </a:rPr>
              <a:t>Given</a:t>
            </a:r>
          </a:p>
          <a:p>
            <a:pPr marL="457200" indent="-457200">
              <a:buNone/>
            </a:pPr>
            <a:r>
              <a:rPr lang="en-US" sz="2400" dirty="0" smtClean="0">
                <a:solidFill>
                  <a:schemeClr val="tx1"/>
                </a:solidFill>
              </a:rPr>
              <a:t>       What is the value of                ?</a:t>
            </a:r>
          </a:p>
          <a:p>
            <a:endParaRPr lang="en-US" dirty="0"/>
          </a:p>
        </p:txBody>
      </p:sp>
      <p:sp>
        <p:nvSpPr>
          <p:cNvPr id="2150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5041"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54200" y="2870200"/>
            <a:ext cx="4733925" cy="428625"/>
          </a:xfrm>
          <a:prstGeom prst="rect">
            <a:avLst/>
          </a:prstGeom>
          <a:noFill/>
        </p:spPr>
      </p:pic>
      <p:sp>
        <p:nvSpPr>
          <p:cNvPr id="215043" name="Rectangle 3"/>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5044"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57600" y="3314700"/>
            <a:ext cx="1057275" cy="409575"/>
          </a:xfrm>
          <a:prstGeom prst="rect">
            <a:avLst/>
          </a:prstGeom>
          <a:noFill/>
        </p:spPr>
      </p:pic>
      <p:sp>
        <p:nvSpPr>
          <p:cNvPr id="215046"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4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49" name="Rectangle 9"/>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5050"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54200" y="4635500"/>
            <a:ext cx="4438650" cy="428625"/>
          </a:xfrm>
          <a:prstGeom prst="rect">
            <a:avLst/>
          </a:prstGeom>
          <a:noFill/>
        </p:spPr>
      </p:pic>
      <p:sp>
        <p:nvSpPr>
          <p:cNvPr id="215052" name="Rectangle 12"/>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5053"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619500" y="5080000"/>
            <a:ext cx="990600" cy="409575"/>
          </a:xfrm>
          <a:prstGeom prst="rect">
            <a:avLst/>
          </a:prstGeom>
          <a:noFill/>
        </p:spPr>
      </p:pic>
      <p:sp>
        <p:nvSpPr>
          <p:cNvPr id="215055" name="Rectangle 1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7"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5056" name="Picture 1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200400" y="3873500"/>
            <a:ext cx="1228725" cy="428625"/>
          </a:xfrm>
          <a:prstGeom prst="rect">
            <a:avLst/>
          </a:prstGeom>
          <a:noFill/>
        </p:spPr>
      </p:pic>
      <p:sp>
        <p:nvSpPr>
          <p:cNvPr id="215058" name="Rectangle 18"/>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60"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5059" name="Picture 19"/>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276600" y="5689600"/>
            <a:ext cx="1733550" cy="428625"/>
          </a:xfrm>
          <a:prstGeom prst="rect">
            <a:avLst/>
          </a:prstGeom>
          <a:noFill/>
        </p:spPr>
      </p:pic>
      <p:sp>
        <p:nvSpPr>
          <p:cNvPr id="215061" name="Rectangle 21"/>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Slide Number Placeholder 24"/>
          <p:cNvSpPr>
            <a:spLocks noGrp="1"/>
          </p:cNvSpPr>
          <p:nvPr>
            <p:ph type="sldNum" sz="quarter" idx="10"/>
          </p:nvPr>
        </p:nvSpPr>
        <p:spPr/>
        <p:txBody>
          <a:bodyPr/>
          <a:lstStyle/>
          <a:p>
            <a:fld id="{3214E462-F3AB-4A51-B6A4-7374B3FF3BFA}" type="slidenum">
              <a:rPr lang="en-US" smtClean="0"/>
              <a:pPr/>
              <a:t>36</a:t>
            </a:fld>
            <a:endParaRPr lang="en-US"/>
          </a:p>
        </p:txBody>
      </p:sp>
      <p:cxnSp>
        <p:nvCxnSpPr>
          <p:cNvPr id="26" name="Straight Connector 2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4503"/>
    </mc:Choice>
    <mc:Fallback xmlns="">
      <p:transition spd="slow" advTm="445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r>
              <a:rPr lang="en-US" sz="3200" dirty="0" smtClean="0"/>
              <a:t>Relationships among the Zeros, Solutions, </a:t>
            </a:r>
            <a:br>
              <a:rPr lang="en-US" sz="3200" dirty="0" smtClean="0"/>
            </a:br>
            <a:r>
              <a:rPr lang="en-US" sz="3200" i="1" dirty="0" smtClean="0">
                <a:latin typeface="Times New Roman" pitchFamily="18" charset="0"/>
                <a:cs typeface="Times New Roman" pitchFamily="18" charset="0"/>
              </a:rPr>
              <a:t>x</a:t>
            </a:r>
            <a:r>
              <a:rPr lang="en-US" sz="3200" dirty="0" smtClean="0">
                <a:latin typeface="Times New Roman" pitchFamily="18" charset="0"/>
                <a:cs typeface="Times New Roman" pitchFamily="18" charset="0"/>
              </a:rPr>
              <a:t>-</a:t>
            </a:r>
            <a:r>
              <a:rPr lang="en-US" sz="3200" dirty="0" smtClean="0">
                <a:cs typeface="Times New Roman" pitchFamily="18" charset="0"/>
              </a:rPr>
              <a:t>Intercepts, and Factors</a:t>
            </a:r>
            <a:r>
              <a:rPr lang="en-US" sz="3200" dirty="0" smtClean="0"/>
              <a:t> of a Function</a:t>
            </a:r>
            <a:endParaRPr lang="en-US" sz="3200" dirty="0"/>
          </a:p>
        </p:txBody>
      </p:sp>
      <p:sp>
        <p:nvSpPr>
          <p:cNvPr id="3" name="Content Placeholder 2"/>
          <p:cNvSpPr>
            <a:spLocks noGrp="1"/>
          </p:cNvSpPr>
          <p:nvPr>
            <p:ph idx="1"/>
          </p:nvPr>
        </p:nvSpPr>
        <p:spPr/>
        <p:txBody>
          <a:bodyPr/>
          <a:lstStyle/>
          <a:p>
            <a:pPr>
              <a:buNone/>
            </a:pPr>
            <a:r>
              <a:rPr lang="en-US" sz="2400" dirty="0" smtClean="0">
                <a:solidFill>
                  <a:schemeClr val="tx1"/>
                </a:solidFill>
              </a:rPr>
              <a:t>SOL AII.8</a:t>
            </a:r>
          </a:p>
          <a:p>
            <a:pPr>
              <a:buNone/>
            </a:pPr>
            <a:r>
              <a:rPr lang="en-US" sz="2400" dirty="0" smtClean="0">
                <a:solidFill>
                  <a:schemeClr val="tx1"/>
                </a:solidFill>
              </a:rPr>
              <a:t>The student will investigate and describe the </a:t>
            </a:r>
            <a:r>
              <a:rPr lang="en-US" sz="2400" dirty="0" smtClean="0"/>
              <a:t>relationships</a:t>
            </a:r>
          </a:p>
          <a:p>
            <a:pPr>
              <a:buNone/>
            </a:pPr>
            <a:r>
              <a:rPr lang="en-US" sz="2400" dirty="0" smtClean="0"/>
              <a:t>among solutions of an equation, zeros of a function, </a:t>
            </a:r>
          </a:p>
          <a:p>
            <a:pPr>
              <a:buNone/>
            </a:pPr>
            <a:r>
              <a:rPr lang="en-US" sz="2400" i="1" dirty="0" smtClean="0">
                <a:latin typeface="Times New Roman" pitchFamily="18" charset="0"/>
                <a:cs typeface="Times New Roman" pitchFamily="18" charset="0"/>
              </a:rPr>
              <a:t>x</a:t>
            </a:r>
            <a:r>
              <a:rPr lang="en-US" sz="2400" dirty="0" smtClean="0"/>
              <a:t>-intercepts of a graph, and factors </a:t>
            </a:r>
            <a:r>
              <a:rPr lang="en-US" sz="2400" dirty="0" smtClean="0">
                <a:solidFill>
                  <a:schemeClr val="tx1"/>
                </a:solidFill>
              </a:rPr>
              <a:t>of a polynomial expression.</a:t>
            </a:r>
          </a:p>
          <a:p>
            <a:pPr>
              <a:buNone/>
            </a:pPr>
            <a:endParaRPr lang="en-US" dirty="0"/>
          </a:p>
        </p:txBody>
      </p:sp>
      <p:sp>
        <p:nvSpPr>
          <p:cNvPr id="6" name="Slide Number Placeholder 5"/>
          <p:cNvSpPr>
            <a:spLocks noGrp="1"/>
          </p:cNvSpPr>
          <p:nvPr>
            <p:ph type="sldNum" sz="quarter" idx="10"/>
          </p:nvPr>
        </p:nvSpPr>
        <p:spPr/>
        <p:txBody>
          <a:bodyPr/>
          <a:lstStyle/>
          <a:p>
            <a:fld id="{3214E462-F3AB-4A51-B6A4-7374B3FF3BFA}" type="slidenum">
              <a:rPr lang="en-US" smtClean="0"/>
              <a:pPr/>
              <a:t>37</a:t>
            </a:fld>
            <a:endParaRPr lang="en-US"/>
          </a:p>
        </p:txBody>
      </p:sp>
      <p:cxnSp>
        <p:nvCxnSpPr>
          <p:cNvPr id="5" name="Straight Connector 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723"/>
    </mc:Choice>
    <mc:Fallback xmlns="">
      <p:transition spd="slow" advTm="247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Suggested Practice for SOL AII.8</a:t>
            </a:r>
            <a:endParaRPr lang="en-US" sz="3200" dirty="0"/>
          </a:p>
        </p:txBody>
      </p:sp>
      <p:sp>
        <p:nvSpPr>
          <p:cNvPr id="3" name="Content Placeholder 2"/>
          <p:cNvSpPr>
            <a:spLocks noGrp="1"/>
          </p:cNvSpPr>
          <p:nvPr>
            <p:ph idx="1"/>
          </p:nvPr>
        </p:nvSpPr>
        <p:spPr/>
        <p:txBody>
          <a:bodyPr/>
          <a:lstStyle/>
          <a:p>
            <a:pPr marL="0" lvl="0" indent="-457200">
              <a:spcBef>
                <a:spcPts val="0"/>
              </a:spcBef>
              <a:buNone/>
              <a:defRPr/>
            </a:pPr>
            <a:r>
              <a:rPr lang="en-US" sz="2400" dirty="0" smtClean="0"/>
              <a:t>Students need additional practice making the connection </a:t>
            </a:r>
          </a:p>
          <a:p>
            <a:pPr marL="0" lvl="0" indent="-457200">
              <a:spcBef>
                <a:spcPts val="0"/>
              </a:spcBef>
              <a:buNone/>
              <a:defRPr/>
            </a:pPr>
            <a:r>
              <a:rPr lang="en-US" sz="2400" dirty="0" smtClean="0"/>
              <a:t>between a zero, a solution, and the </a:t>
            </a:r>
            <a:r>
              <a:rPr lang="en-US" sz="2400" i="1" dirty="0" smtClean="0">
                <a:latin typeface="Times New Roman" panose="02020603050405020304" pitchFamily="18" charset="0"/>
                <a:cs typeface="Times New Roman" panose="02020603050405020304" pitchFamily="18" charset="0"/>
              </a:rPr>
              <a:t>x</a:t>
            </a:r>
            <a:r>
              <a:rPr lang="en-US" sz="2400" dirty="0" smtClean="0"/>
              <a:t>-intercept.</a:t>
            </a:r>
          </a:p>
          <a:p>
            <a:pPr marL="0" lvl="0" indent="-457200">
              <a:spcBef>
                <a:spcPts val="0"/>
              </a:spcBef>
              <a:buNone/>
              <a:defRPr/>
            </a:pPr>
            <a:endParaRPr lang="en-US" sz="2400" dirty="0" smtClean="0"/>
          </a:p>
          <a:p>
            <a:pPr marL="0" indent="0">
              <a:buNone/>
            </a:pPr>
            <a:r>
              <a:rPr lang="en-US" sz="2400" dirty="0" smtClean="0">
                <a:solidFill>
                  <a:schemeClr val="tx1"/>
                </a:solidFill>
              </a:rPr>
              <a:t>If </a:t>
            </a:r>
            <a:r>
              <a:rPr lang="en-US" sz="2200" dirty="0" smtClean="0">
                <a:solidFill>
                  <a:schemeClr val="tx1"/>
                </a:solidFill>
                <a:latin typeface="Cambria Math" pitchFamily="18" charset="0"/>
                <a:ea typeface="Cambria Math" pitchFamily="18" charset="0"/>
              </a:rPr>
              <a:t>5</a:t>
            </a:r>
            <a:r>
              <a:rPr lang="en-US" sz="2400" dirty="0" smtClean="0">
                <a:solidFill>
                  <a:schemeClr val="tx1"/>
                </a:solidFill>
              </a:rPr>
              <a:t> is a zero of the polynomial function </a:t>
            </a:r>
            <a:r>
              <a:rPr lang="en-US" sz="2400" i="1" dirty="0" smtClean="0">
                <a:solidFill>
                  <a:schemeClr val="tx1"/>
                </a:solidFill>
                <a:latin typeface="Times New Roman" pitchFamily="18" charset="0"/>
                <a:cs typeface="Times New Roman" pitchFamily="18" charset="0"/>
              </a:rPr>
              <a:t>h</a:t>
            </a:r>
            <a:r>
              <a:rPr lang="en-US" sz="2400" dirty="0" smtClean="0">
                <a:solidFill>
                  <a:schemeClr val="tx1"/>
                </a:solidFill>
              </a:rPr>
              <a:t>, which statement must be true?</a:t>
            </a:r>
          </a:p>
          <a:p>
            <a:pPr marL="0" indent="0">
              <a:buNone/>
            </a:pPr>
            <a:endParaRPr lang="en-US" sz="1800" dirty="0" smtClean="0">
              <a:solidFill>
                <a:schemeClr val="tx1"/>
              </a:solidFill>
            </a:endParaRPr>
          </a:p>
          <a:p>
            <a:pPr marL="0" indent="0">
              <a:buNone/>
            </a:pPr>
            <a:r>
              <a:rPr lang="en-US" sz="2400" dirty="0" smtClean="0">
                <a:solidFill>
                  <a:schemeClr val="tx1"/>
                </a:solidFill>
              </a:rPr>
              <a:t>A    The </a:t>
            </a:r>
            <a:r>
              <a:rPr lang="en-US" sz="2400" i="1" dirty="0" smtClean="0">
                <a:solidFill>
                  <a:schemeClr val="tx1"/>
                </a:solidFill>
                <a:latin typeface="Times New Roman" pitchFamily="18" charset="0"/>
                <a:cs typeface="Times New Roman" pitchFamily="18" charset="0"/>
              </a:rPr>
              <a:t>y</a:t>
            </a:r>
            <a:r>
              <a:rPr lang="en-US" sz="2400" dirty="0" smtClean="0">
                <a:solidFill>
                  <a:schemeClr val="tx1"/>
                </a:solidFill>
              </a:rPr>
              <a:t>-intercept for the graph of                            .</a:t>
            </a:r>
          </a:p>
          <a:p>
            <a:pPr marL="0" indent="0">
              <a:buNone/>
            </a:pPr>
            <a:endParaRPr lang="en-US" sz="1400" dirty="0" smtClean="0">
              <a:solidFill>
                <a:schemeClr val="tx1"/>
              </a:solidFill>
              <a:latin typeface="Cambria Math" pitchFamily="18" charset="0"/>
              <a:ea typeface="Cambria Math" pitchFamily="18" charset="0"/>
            </a:endParaRPr>
          </a:p>
          <a:p>
            <a:pPr marL="0" indent="0">
              <a:buNone/>
            </a:pPr>
            <a:r>
              <a:rPr lang="en-US" sz="2400" dirty="0" smtClean="0">
                <a:solidFill>
                  <a:schemeClr val="tx1"/>
                </a:solidFill>
              </a:rPr>
              <a:t>B    The solution of                                        .</a:t>
            </a:r>
          </a:p>
          <a:p>
            <a:pPr marL="0" indent="0">
              <a:buNone/>
            </a:pPr>
            <a:endParaRPr lang="en-US" sz="1400" dirty="0" smtClean="0">
              <a:solidFill>
                <a:schemeClr val="tx1"/>
              </a:solidFill>
            </a:endParaRPr>
          </a:p>
          <a:p>
            <a:pPr marL="0" indent="0">
              <a:buNone/>
            </a:pPr>
            <a:r>
              <a:rPr lang="en-US" sz="2400" dirty="0" smtClean="0">
                <a:solidFill>
                  <a:schemeClr val="tx1"/>
                </a:solidFill>
              </a:rPr>
              <a:t>C     A factor of                               . </a:t>
            </a:r>
          </a:p>
          <a:p>
            <a:pPr marL="0" indent="0">
              <a:buNone/>
            </a:pPr>
            <a:endParaRPr lang="en-US" sz="1400" dirty="0" smtClean="0">
              <a:solidFill>
                <a:schemeClr val="tx1"/>
              </a:solidFill>
            </a:endParaRPr>
          </a:p>
          <a:p>
            <a:pPr marL="0" indent="0">
              <a:buNone/>
            </a:pPr>
            <a:r>
              <a:rPr lang="en-US" sz="2400" dirty="0" smtClean="0">
                <a:solidFill>
                  <a:schemeClr val="tx1"/>
                </a:solidFill>
              </a:rPr>
              <a:t>D    A factor of                                .</a:t>
            </a:r>
            <a:endParaRPr lang="en-US" sz="2400" dirty="0">
              <a:solidFill>
                <a:schemeClr val="tx1"/>
              </a:solidFill>
            </a:endParaRPr>
          </a:p>
        </p:txBody>
      </p:sp>
      <p:sp>
        <p:nvSpPr>
          <p:cNvPr id="2109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0947" name="Rectangle 3"/>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9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0948"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48000" y="4648200"/>
            <a:ext cx="2533650" cy="409575"/>
          </a:xfrm>
          <a:prstGeom prst="rect">
            <a:avLst/>
          </a:prstGeom>
          <a:noFill/>
        </p:spPr>
      </p:pic>
      <p:sp>
        <p:nvSpPr>
          <p:cNvPr id="210950"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9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0951"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14600" y="5334000"/>
            <a:ext cx="1943100" cy="409575"/>
          </a:xfrm>
          <a:prstGeom prst="rect">
            <a:avLst/>
          </a:prstGeom>
          <a:noFill/>
        </p:spPr>
      </p:pic>
      <p:sp>
        <p:nvSpPr>
          <p:cNvPr id="210953" name="Rectangle 9"/>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9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0954"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514600" y="6019800"/>
            <a:ext cx="1943100" cy="409575"/>
          </a:xfrm>
          <a:prstGeom prst="rect">
            <a:avLst/>
          </a:prstGeom>
          <a:noFill/>
        </p:spPr>
      </p:pic>
      <p:sp>
        <p:nvSpPr>
          <p:cNvPr id="210956" name="Rectangle 12"/>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9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0957"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105400" y="3962400"/>
            <a:ext cx="1695450" cy="409575"/>
          </a:xfrm>
          <a:prstGeom prst="rect">
            <a:avLst/>
          </a:prstGeom>
          <a:noFill/>
        </p:spPr>
      </p:pic>
      <p:sp>
        <p:nvSpPr>
          <p:cNvPr id="210959" name="Rectangle 1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ounded Rectangle 18"/>
          <p:cNvSpPr/>
          <p:nvPr/>
        </p:nvSpPr>
        <p:spPr>
          <a:xfrm>
            <a:off x="838200" y="5943600"/>
            <a:ext cx="3886200" cy="533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96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0962" name="Rectangle 1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Slide Number Placeholder 22"/>
          <p:cNvSpPr>
            <a:spLocks noGrp="1"/>
          </p:cNvSpPr>
          <p:nvPr>
            <p:ph type="sldNum" sz="quarter" idx="10"/>
          </p:nvPr>
        </p:nvSpPr>
        <p:spPr/>
        <p:txBody>
          <a:bodyPr/>
          <a:lstStyle/>
          <a:p>
            <a:fld id="{3214E462-F3AB-4A51-B6A4-7374B3FF3BFA}" type="slidenum">
              <a:rPr lang="en-US" smtClean="0"/>
              <a:pPr/>
              <a:t>38</a:t>
            </a:fld>
            <a:endParaRPr lang="en-US"/>
          </a:p>
        </p:txBody>
      </p:sp>
      <p:cxnSp>
        <p:nvCxnSpPr>
          <p:cNvPr id="22" name="Straight Connector 21"/>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1340"/>
    </mc:Choice>
    <mc:Fallback xmlns="">
      <p:transition spd="slow" advTm="313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Making Predictions with Curves of Best Fit</a:t>
            </a:r>
            <a:endParaRPr lang="en-US" sz="3200" dirty="0"/>
          </a:p>
        </p:txBody>
      </p:sp>
      <p:sp>
        <p:nvSpPr>
          <p:cNvPr id="3" name="Content Placeholder 2"/>
          <p:cNvSpPr>
            <a:spLocks noGrp="1"/>
          </p:cNvSpPr>
          <p:nvPr>
            <p:ph idx="1"/>
          </p:nvPr>
        </p:nvSpPr>
        <p:spPr/>
        <p:txBody>
          <a:bodyPr/>
          <a:lstStyle/>
          <a:p>
            <a:pPr>
              <a:buNone/>
            </a:pPr>
            <a:r>
              <a:rPr lang="en-US" sz="2400" dirty="0" smtClean="0">
                <a:solidFill>
                  <a:schemeClr val="tx1"/>
                </a:solidFill>
              </a:rPr>
              <a:t>SOL AII.9</a:t>
            </a:r>
          </a:p>
          <a:p>
            <a:pPr>
              <a:spcBef>
                <a:spcPts val="0"/>
              </a:spcBef>
              <a:buNone/>
            </a:pPr>
            <a:r>
              <a:rPr lang="en-US" sz="2400" dirty="0" smtClean="0">
                <a:solidFill>
                  <a:schemeClr val="tx1"/>
                </a:solidFill>
              </a:rPr>
              <a:t>The student will collect and analyze data, </a:t>
            </a:r>
            <a:r>
              <a:rPr lang="en-US" sz="2400" dirty="0" smtClean="0"/>
              <a:t>determine the </a:t>
            </a:r>
          </a:p>
          <a:p>
            <a:pPr>
              <a:spcBef>
                <a:spcPts val="0"/>
              </a:spcBef>
              <a:buNone/>
            </a:pPr>
            <a:r>
              <a:rPr lang="en-US" sz="2400" dirty="0" smtClean="0"/>
              <a:t>equation of the curve of best fit, make predictions</a:t>
            </a:r>
            <a:r>
              <a:rPr lang="en-US" sz="2400" dirty="0" smtClean="0">
                <a:solidFill>
                  <a:schemeClr val="tx1"/>
                </a:solidFill>
              </a:rPr>
              <a:t>, and solve </a:t>
            </a:r>
          </a:p>
          <a:p>
            <a:pPr>
              <a:spcBef>
                <a:spcPts val="0"/>
              </a:spcBef>
              <a:buNone/>
            </a:pPr>
            <a:r>
              <a:rPr lang="en-US" sz="2400" dirty="0" smtClean="0">
                <a:solidFill>
                  <a:schemeClr val="tx1"/>
                </a:solidFill>
              </a:rPr>
              <a:t>real-world problems, using mathematical models. </a:t>
            </a:r>
          </a:p>
          <a:p>
            <a:pPr>
              <a:spcBef>
                <a:spcPts val="0"/>
              </a:spcBef>
              <a:buNone/>
            </a:pPr>
            <a:r>
              <a:rPr lang="en-US" sz="2400" dirty="0" smtClean="0">
                <a:solidFill>
                  <a:schemeClr val="tx1"/>
                </a:solidFill>
              </a:rPr>
              <a:t>Mathematical models will include polynomial, exponential, and </a:t>
            </a:r>
          </a:p>
          <a:p>
            <a:pPr>
              <a:spcBef>
                <a:spcPts val="0"/>
              </a:spcBef>
              <a:buNone/>
            </a:pPr>
            <a:r>
              <a:rPr lang="en-US" sz="2400" dirty="0" smtClean="0">
                <a:solidFill>
                  <a:schemeClr val="tx1"/>
                </a:solidFill>
              </a:rPr>
              <a:t>logarithmic functions.</a:t>
            </a:r>
          </a:p>
          <a:p>
            <a:pPr>
              <a:buNone/>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3214E462-F3AB-4A51-B6A4-7374B3FF3BFA}" type="slidenum">
              <a:rPr lang="en-US" smtClean="0"/>
              <a:pPr/>
              <a:t>39</a:t>
            </a:fld>
            <a:endParaRPr lang="en-US"/>
          </a:p>
        </p:txBody>
      </p:sp>
      <p:cxnSp>
        <p:nvCxnSpPr>
          <p:cNvPr id="5" name="Straight Connector 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165"/>
    </mc:Choice>
    <mc:Fallback xmlns="">
      <p:transition spd="slow" advTm="191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200" dirty="0" smtClean="0"/>
              <a:t>Suggested Practice for SOL AII.1a</a:t>
            </a:r>
            <a:endParaRPr lang="en-US" sz="3200" dirty="0"/>
          </a:p>
        </p:txBody>
      </p:sp>
      <p:sp>
        <p:nvSpPr>
          <p:cNvPr id="3" name="Content Placeholder 2"/>
          <p:cNvSpPr>
            <a:spLocks noGrp="1"/>
          </p:cNvSpPr>
          <p:nvPr>
            <p:ph idx="1"/>
          </p:nvPr>
        </p:nvSpPr>
        <p:spPr>
          <a:xfrm>
            <a:off x="457200" y="1143000"/>
            <a:ext cx="8229600" cy="4525963"/>
          </a:xfrm>
        </p:spPr>
        <p:txBody>
          <a:bodyPr/>
          <a:lstStyle/>
          <a:p>
            <a:pPr marL="0" indent="0">
              <a:buNone/>
            </a:pPr>
            <a:r>
              <a:rPr lang="en-US" sz="2400" dirty="0" smtClean="0">
                <a:solidFill>
                  <a:schemeClr val="tx1"/>
                </a:solidFill>
              </a:rPr>
              <a:t>Assuming the denominator does not equal zero, completely simplify the expression shown.</a:t>
            </a:r>
          </a:p>
          <a:p>
            <a:pPr marL="0" indent="0">
              <a:buNone/>
            </a:pPr>
            <a:endParaRPr lang="en-US" sz="1400" dirty="0">
              <a:solidFill>
                <a:schemeClr val="tx1"/>
              </a:solidFill>
            </a:endParaRPr>
          </a:p>
          <a:p>
            <a:pPr marL="0" indent="0">
              <a:buNone/>
            </a:pPr>
            <a:r>
              <a:rPr lang="en-US" sz="2400" dirty="0" smtClean="0">
                <a:solidFill>
                  <a:schemeClr val="tx1"/>
                </a:solidFill>
              </a:rPr>
              <a:t> </a:t>
            </a:r>
          </a:p>
          <a:p>
            <a:pPr marL="0" indent="0">
              <a:buNone/>
            </a:pPr>
            <a:endParaRPr lang="en-US" sz="2400" dirty="0" smtClean="0">
              <a:solidFill>
                <a:schemeClr val="tx1"/>
              </a:solidFill>
            </a:endParaRPr>
          </a:p>
          <a:p>
            <a:pPr marL="0" indent="0">
              <a:buNone/>
            </a:pPr>
            <a:r>
              <a:rPr lang="en-US" sz="2400" dirty="0" smtClean="0">
                <a:solidFill>
                  <a:schemeClr val="tx1"/>
                </a:solidFill>
              </a:rPr>
              <a:t>	</a:t>
            </a:r>
          </a:p>
          <a:p>
            <a:pPr marL="0" indent="0">
              <a:buNone/>
            </a:pPr>
            <a:r>
              <a:rPr lang="en-US" sz="2400" dirty="0" smtClean="0">
                <a:solidFill>
                  <a:schemeClr val="tx1"/>
                </a:solidFill>
              </a:rPr>
              <a:t>A					C</a:t>
            </a: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r>
              <a:rPr lang="en-US" sz="2400" dirty="0" smtClean="0">
                <a:solidFill>
                  <a:schemeClr val="tx1"/>
                </a:solidFill>
              </a:rPr>
              <a:t>B					D</a:t>
            </a: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endParaRPr lang="en-US" sz="2400" dirty="0" smtClean="0">
              <a:solidFill>
                <a:schemeClr val="tx1"/>
              </a:solidFill>
            </a:endParaRPr>
          </a:p>
          <a:p>
            <a:endParaRPr lang="en-US" dirty="0"/>
          </a:p>
        </p:txBody>
      </p:sp>
      <p:sp>
        <p:nvSpPr>
          <p:cNvPr id="3522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2259" name="Rectangle 3"/>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22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2262" name="Rectangle 6"/>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226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2265" name="Rectangle 9"/>
          <p:cNvSpPr>
            <a:spLocks noChangeArrowheads="1"/>
          </p:cNvSpPr>
          <p:nvPr/>
        </p:nvSpPr>
        <p:spPr bwMode="auto">
          <a:xfrm>
            <a:off x="0" y="1257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226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2268" name="Rectangle 12"/>
          <p:cNvSpPr>
            <a:spLocks noChangeArrowheads="1"/>
          </p:cNvSpPr>
          <p:nvPr/>
        </p:nvSpPr>
        <p:spPr bwMode="auto">
          <a:xfrm>
            <a:off x="0" y="1219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90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9009"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505200" y="2073275"/>
            <a:ext cx="2133600" cy="742950"/>
          </a:xfrm>
          <a:prstGeom prst="rect">
            <a:avLst/>
          </a:prstGeom>
          <a:noFill/>
        </p:spPr>
      </p:pic>
      <p:sp>
        <p:nvSpPr>
          <p:cNvPr id="299011" name="Rectangle 3"/>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901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9017" name="Rectangle 9"/>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485900" y="3352800"/>
            <a:ext cx="723900" cy="742950"/>
          </a:xfrm>
          <a:prstGeom prst="rect">
            <a:avLst/>
          </a:prstGeom>
          <a:noFill/>
        </p:spPr>
      </p:pic>
      <p:sp>
        <p:nvSpPr>
          <p:cNvPr id="6" name="Rectangle 3"/>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ounded Rectangle 24"/>
          <p:cNvSpPr/>
          <p:nvPr/>
        </p:nvSpPr>
        <p:spPr>
          <a:xfrm>
            <a:off x="914400" y="3200400"/>
            <a:ext cx="1905000" cy="9906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0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9012"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876925" y="3400425"/>
            <a:ext cx="2276475" cy="790575"/>
          </a:xfrm>
          <a:prstGeom prst="rect">
            <a:avLst/>
          </a:prstGeom>
          <a:noFill/>
        </p:spPr>
      </p:pic>
      <p:sp>
        <p:nvSpPr>
          <p:cNvPr id="299014" name="Rectangle 6"/>
          <p:cNvSpPr>
            <a:spLocks noChangeArrowheads="1"/>
          </p:cNvSpPr>
          <p:nvPr/>
        </p:nvSpPr>
        <p:spPr bwMode="auto">
          <a:xfrm>
            <a:off x="0" y="1247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194425" y="4724400"/>
            <a:ext cx="1590675" cy="742950"/>
          </a:xfrm>
          <a:prstGeom prst="rect">
            <a:avLst/>
          </a:prstGeom>
          <a:noFill/>
        </p:spPr>
      </p:pic>
      <p:sp>
        <p:nvSpPr>
          <p:cNvPr id="9" name="Rectangle 9"/>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901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9018"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460500" y="4724400"/>
            <a:ext cx="723900" cy="742950"/>
          </a:xfrm>
          <a:prstGeom prst="rect">
            <a:avLst/>
          </a:prstGeom>
          <a:noFill/>
        </p:spPr>
      </p:pic>
      <p:sp>
        <p:nvSpPr>
          <p:cNvPr id="299020" name="Rectangle 12"/>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Slide Number Placeholder 34"/>
          <p:cNvSpPr>
            <a:spLocks noGrp="1"/>
          </p:cNvSpPr>
          <p:nvPr>
            <p:ph type="sldNum" sz="quarter" idx="10"/>
          </p:nvPr>
        </p:nvSpPr>
        <p:spPr/>
        <p:txBody>
          <a:bodyPr/>
          <a:lstStyle/>
          <a:p>
            <a:fld id="{3214E462-F3AB-4A51-B6A4-7374B3FF3BFA}" type="slidenum">
              <a:rPr lang="en-US" smtClean="0"/>
              <a:pPr/>
              <a:t>4</a:t>
            </a:fld>
            <a:endParaRPr lang="en-US"/>
          </a:p>
        </p:txBody>
      </p:sp>
      <p:cxnSp>
        <p:nvCxnSpPr>
          <p:cNvPr id="31" name="Straight Connector 30"/>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15" name="Audio 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9931"/>
    </mc:Choice>
    <mc:Fallback xmlns="">
      <p:transition spd="slow" advTm="399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5"/>
                </p:tgtEl>
              </p:cMediaNode>
            </p:audio>
          </p:childTnLst>
        </p:cTn>
      </p:par>
    </p:tnLst>
    <p:bldLst>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200" dirty="0" smtClean="0"/>
              <a:t>Suggested Practice for SOL AII.9</a:t>
            </a:r>
            <a:endParaRPr lang="en-US" sz="3200" dirty="0"/>
          </a:p>
        </p:txBody>
      </p:sp>
      <p:sp>
        <p:nvSpPr>
          <p:cNvPr id="3" name="Content Placeholder 2"/>
          <p:cNvSpPr>
            <a:spLocks noGrp="1"/>
          </p:cNvSpPr>
          <p:nvPr>
            <p:ph idx="1"/>
          </p:nvPr>
        </p:nvSpPr>
        <p:spPr>
          <a:xfrm>
            <a:off x="431800" y="1066800"/>
            <a:ext cx="8559800" cy="4525963"/>
          </a:xfrm>
        </p:spPr>
        <p:txBody>
          <a:bodyPr/>
          <a:lstStyle/>
          <a:p>
            <a:pPr marL="0" indent="0">
              <a:buNone/>
            </a:pPr>
            <a:r>
              <a:rPr lang="en-US" sz="2400" dirty="0" smtClean="0"/>
              <a:t>Students need additional practice finding the curve of best fit for a set of data and making predictions using this curve.</a:t>
            </a:r>
          </a:p>
          <a:p>
            <a:pPr marL="0" indent="0">
              <a:buNone/>
            </a:pPr>
            <a:r>
              <a:rPr lang="en-US" sz="2400" dirty="0" smtClean="0">
                <a:solidFill>
                  <a:schemeClr val="tx1"/>
                </a:solidFill>
              </a:rPr>
              <a:t>a.   Which type of equation would best model the data in this</a:t>
            </a:r>
          </a:p>
          <a:p>
            <a:pPr marL="0" indent="0">
              <a:buNone/>
            </a:pPr>
            <a:r>
              <a:rPr lang="en-US" sz="2400" dirty="0">
                <a:solidFill>
                  <a:schemeClr val="tx1"/>
                </a:solidFill>
              </a:rPr>
              <a:t> </a:t>
            </a:r>
            <a:r>
              <a:rPr lang="en-US" sz="2400" dirty="0" smtClean="0">
                <a:solidFill>
                  <a:schemeClr val="tx1"/>
                </a:solidFill>
              </a:rPr>
              <a:t>      table?</a:t>
            </a:r>
          </a:p>
          <a:p>
            <a:pPr marL="0" indent="0">
              <a:buNone/>
            </a:pPr>
            <a:r>
              <a:rPr lang="en-US" sz="2400" dirty="0" smtClean="0">
                <a:solidFill>
                  <a:schemeClr val="tx1"/>
                </a:solidFill>
              </a:rPr>
              <a:t>                                </a:t>
            </a:r>
          </a:p>
          <a:p>
            <a:pPr marL="0" indent="0">
              <a:buNone/>
            </a:pPr>
            <a:endParaRPr lang="en-US" sz="2400" dirty="0">
              <a:solidFill>
                <a:schemeClr val="tx1"/>
              </a:solidFill>
            </a:endParaRP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r>
              <a:rPr lang="en-US" sz="2400" dirty="0" smtClean="0">
                <a:solidFill>
                  <a:schemeClr val="tx1"/>
                </a:solidFill>
              </a:rPr>
              <a:t> </a:t>
            </a:r>
          </a:p>
          <a:p>
            <a:pPr marL="0" indent="0">
              <a:buNone/>
            </a:pPr>
            <a:r>
              <a:rPr lang="en-US" sz="2400" dirty="0" smtClean="0">
                <a:solidFill>
                  <a:schemeClr val="tx1"/>
                </a:solidFill>
              </a:rPr>
              <a:t>A    Exponential     B    Linear      C    Logarithmic    D    Quadratic</a:t>
            </a:r>
          </a:p>
          <a:p>
            <a:pPr>
              <a:buNone/>
            </a:pPr>
            <a:endParaRPr lang="en-US" dirty="0"/>
          </a:p>
        </p:txBody>
      </p:sp>
      <p:sp>
        <p:nvSpPr>
          <p:cNvPr id="9" name="Rounded Rectangle 8"/>
          <p:cNvSpPr/>
          <p:nvPr/>
        </p:nvSpPr>
        <p:spPr>
          <a:xfrm>
            <a:off x="457200" y="5029200"/>
            <a:ext cx="2133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1800" y="5555372"/>
            <a:ext cx="7429500" cy="830997"/>
          </a:xfrm>
          <a:prstGeom prst="rect">
            <a:avLst/>
          </a:prstGeom>
          <a:noFill/>
        </p:spPr>
        <p:txBody>
          <a:bodyPr wrap="square" rtlCol="0">
            <a:spAutoFit/>
          </a:bodyPr>
          <a:lstStyle/>
          <a:p>
            <a:r>
              <a:rPr lang="en-US" sz="2400" b="1" dirty="0" smtClean="0">
                <a:latin typeface="+mj-lt"/>
              </a:rPr>
              <a:t>b.   Using the equation of best fit from the data in the table, what would be the value of </a:t>
            </a:r>
            <a:r>
              <a:rPr lang="en-US" sz="2400" b="1" i="1" dirty="0" smtClean="0">
                <a:latin typeface="Times New Roman" pitchFamily="18" charset="0"/>
                <a:cs typeface="Times New Roman" pitchFamily="18" charset="0"/>
              </a:rPr>
              <a:t>y</a:t>
            </a:r>
            <a:r>
              <a:rPr lang="en-US" sz="2400" b="1" dirty="0" smtClean="0">
                <a:latin typeface="+mj-lt"/>
              </a:rPr>
              <a:t> if </a:t>
            </a:r>
            <a:r>
              <a:rPr lang="en-US" sz="2400" b="1" i="1" dirty="0" smtClean="0">
                <a:latin typeface="Times New Roman" pitchFamily="18" charset="0"/>
                <a:cs typeface="Times New Roman" pitchFamily="18" charset="0"/>
              </a:rPr>
              <a:t>x</a:t>
            </a:r>
            <a:r>
              <a:rPr lang="en-US" sz="2400" b="1" dirty="0" smtClean="0">
                <a:latin typeface="+mj-lt"/>
              </a:rPr>
              <a:t> = </a:t>
            </a:r>
            <a:r>
              <a:rPr lang="en-US" sz="2400" b="1" dirty="0" smtClean="0">
                <a:latin typeface="Cambria Math" panose="02040503050406030204" pitchFamily="18" charset="0"/>
                <a:ea typeface="Cambria Math" panose="02040503050406030204" pitchFamily="18" charset="0"/>
              </a:rPr>
              <a:t>300</a:t>
            </a:r>
            <a:r>
              <a:rPr lang="en-US" sz="2400" b="1" dirty="0" smtClean="0">
                <a:latin typeface="+mj-lt"/>
              </a:rPr>
              <a:t>?</a:t>
            </a:r>
            <a:endParaRPr lang="en-US" sz="2400" b="1" dirty="0">
              <a:latin typeface="+mj-lt"/>
            </a:endParaRPr>
          </a:p>
        </p:txBody>
      </p:sp>
      <p:sp>
        <p:nvSpPr>
          <p:cNvPr id="12" name="TextBox 11"/>
          <p:cNvSpPr txBox="1"/>
          <p:nvPr/>
        </p:nvSpPr>
        <p:spPr>
          <a:xfrm>
            <a:off x="6477000" y="5926435"/>
            <a:ext cx="990600" cy="461665"/>
          </a:xfrm>
          <a:prstGeom prst="rect">
            <a:avLst/>
          </a:prstGeom>
          <a:noFill/>
        </p:spPr>
        <p:txBody>
          <a:bodyPr wrap="square" rtlCol="0">
            <a:spAutoFit/>
          </a:bodyPr>
          <a:lstStyle/>
          <a:p>
            <a:r>
              <a:rPr lang="en-US" sz="2400" b="1" dirty="0" smtClean="0">
                <a:solidFill>
                  <a:srgbClr val="FF0000"/>
                </a:solidFill>
                <a:latin typeface="Cambria Math" panose="02040503050406030204" pitchFamily="18" charset="0"/>
                <a:ea typeface="Cambria Math" panose="02040503050406030204" pitchFamily="18" charset="0"/>
              </a:rPr>
              <a:t>1024</a:t>
            </a:r>
            <a:endParaRPr lang="en-US" sz="2400" b="1" dirty="0">
              <a:solidFill>
                <a:srgbClr val="FF0000"/>
              </a:solidFill>
              <a:latin typeface="Cambria Math" panose="02040503050406030204" pitchFamily="18" charset="0"/>
              <a:ea typeface="Cambria Math" panose="02040503050406030204" pitchFamily="18" charset="0"/>
            </a:endParaRPr>
          </a:p>
        </p:txBody>
      </p:sp>
      <p:cxnSp>
        <p:nvCxnSpPr>
          <p:cNvPr id="13" name="Straight Connector 12"/>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826969296"/>
              </p:ext>
            </p:extLst>
          </p:nvPr>
        </p:nvGraphicFramePr>
        <p:xfrm>
          <a:off x="3602355" y="2439924"/>
          <a:ext cx="1350645" cy="2208276"/>
        </p:xfrm>
        <a:graphic>
          <a:graphicData uri="http://schemas.openxmlformats.org/drawingml/2006/table">
            <a:tbl>
              <a:tblPr firstRow="1" firstCol="1" bandRow="1"/>
              <a:tblGrid>
                <a:gridCol w="752475"/>
                <a:gridCol w="598170"/>
              </a:tblGrid>
              <a:tr h="0">
                <a:tc>
                  <a:txBody>
                    <a:bodyPr/>
                    <a:lstStyle/>
                    <a:p>
                      <a:pPr marL="0" marR="0" algn="ctr">
                        <a:lnSpc>
                          <a:spcPct val="115000"/>
                        </a:lnSpc>
                        <a:spcBef>
                          <a:spcPts val="0"/>
                        </a:spcBef>
                        <a:spcAft>
                          <a:spcPts val="0"/>
                        </a:spcAft>
                      </a:pPr>
                      <a:r>
                        <a:rPr lang="en-US" sz="1800" b="1" i="1" dirty="0">
                          <a:effectLst/>
                          <a:latin typeface="Times New Roman"/>
                          <a:ea typeface="Times New Roman"/>
                          <a:cs typeface="Times New Roman"/>
                        </a:rPr>
                        <a:t>x</a:t>
                      </a:r>
                      <a:endParaRPr lang="en-US"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i="1" dirty="0">
                          <a:effectLst/>
                          <a:latin typeface="Times New Roman"/>
                          <a:ea typeface="Times New Roman"/>
                          <a:cs typeface="Times New Roman"/>
                        </a:rPr>
                        <a:t>y</a:t>
                      </a:r>
                      <a:endParaRPr lang="en-US"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800" b="1" dirty="0">
                          <a:effectLst/>
                          <a:latin typeface="Cambria Math"/>
                          <a:ea typeface="Times New Roman"/>
                          <a:cs typeface="Times New Roman"/>
                        </a:rPr>
                        <a:t>30</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mbria Math"/>
                          <a:ea typeface="Times New Roman"/>
                          <a:cs typeface="Times New Roman"/>
                        </a:rPr>
                        <a:t>2</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800" b="1" dirty="0">
                          <a:effectLst/>
                          <a:latin typeface="Cambria Math"/>
                          <a:ea typeface="Times New Roman"/>
                          <a:cs typeface="Times New Roman"/>
                        </a:rPr>
                        <a:t>60</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mbria Math"/>
                          <a:ea typeface="Times New Roman"/>
                          <a:cs typeface="Times New Roman"/>
                        </a:rPr>
                        <a:t>4</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800" b="1" dirty="0">
                          <a:effectLst/>
                          <a:latin typeface="Cambria Math"/>
                          <a:ea typeface="Times New Roman"/>
                          <a:cs typeface="Times New Roman"/>
                        </a:rPr>
                        <a:t>90</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mbria Math"/>
                          <a:ea typeface="Times New Roman"/>
                          <a:cs typeface="Times New Roman"/>
                        </a:rPr>
                        <a:t>8</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800" b="1" dirty="0">
                          <a:effectLst/>
                          <a:latin typeface="Cambria Math"/>
                          <a:ea typeface="Times New Roman"/>
                          <a:cs typeface="Times New Roman"/>
                        </a:rPr>
                        <a:t>120</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mbria Math"/>
                          <a:ea typeface="Times New Roman"/>
                          <a:cs typeface="Times New Roman"/>
                        </a:rPr>
                        <a:t>16</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800" b="1" dirty="0">
                          <a:effectLst/>
                          <a:latin typeface="Cambria Math"/>
                          <a:ea typeface="Times New Roman"/>
                          <a:cs typeface="Times New Roman"/>
                        </a:rPr>
                        <a:t>150</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mbria Math"/>
                          <a:ea typeface="Times New Roman"/>
                          <a:cs typeface="Times New Roman"/>
                        </a:rPr>
                        <a:t>32</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800" b="1" dirty="0">
                          <a:effectLst/>
                          <a:latin typeface="Cambria Math"/>
                          <a:ea typeface="Times New Roman"/>
                          <a:cs typeface="Times New Roman"/>
                        </a:rPr>
                        <a:t>180</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mbria Math"/>
                          <a:ea typeface="Times New Roman"/>
                          <a:cs typeface="Times New Roman"/>
                        </a:rPr>
                        <a:t>64</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382000" y="6096000"/>
            <a:ext cx="609600" cy="609600"/>
          </a:xfrm>
          <a:prstGeom prst="rect">
            <a:avLst/>
          </a:prstGeom>
        </p:spPr>
      </p:pic>
      <p:sp>
        <p:nvSpPr>
          <p:cNvPr id="11" name="Slide Number Placeholder 10"/>
          <p:cNvSpPr>
            <a:spLocks noGrp="1"/>
          </p:cNvSpPr>
          <p:nvPr>
            <p:ph type="sldNum" sz="quarter" idx="10"/>
          </p:nvPr>
        </p:nvSpPr>
        <p:spPr/>
        <p:txBody>
          <a:bodyPr/>
          <a:lstStyle/>
          <a:p>
            <a:fld id="{3214E462-F3AB-4A51-B6A4-7374B3FF3BFA}" type="slidenum">
              <a:rPr lang="en-US" smtClean="0"/>
              <a:pPr/>
              <a:t>40</a:t>
            </a:fld>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4006"/>
    </mc:Choice>
    <mc:Fallback xmlns="">
      <p:transition spd="slow" advTm="440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bldLst>
      <p:bldP spid="9" grpId="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Solving Problems Involving Variation</a:t>
            </a:r>
            <a:endParaRPr lang="en-US" sz="3200" dirty="0"/>
          </a:p>
        </p:txBody>
      </p:sp>
      <p:sp>
        <p:nvSpPr>
          <p:cNvPr id="3" name="Content Placeholder 2"/>
          <p:cNvSpPr>
            <a:spLocks noGrp="1"/>
          </p:cNvSpPr>
          <p:nvPr>
            <p:ph idx="1"/>
          </p:nvPr>
        </p:nvSpPr>
        <p:spPr/>
        <p:txBody>
          <a:bodyPr/>
          <a:lstStyle/>
          <a:p>
            <a:pPr>
              <a:buNone/>
            </a:pPr>
            <a:r>
              <a:rPr lang="en-US" sz="2400" dirty="0" smtClean="0">
                <a:solidFill>
                  <a:schemeClr val="tx1"/>
                </a:solidFill>
              </a:rPr>
              <a:t>SOL AII.10</a:t>
            </a:r>
          </a:p>
          <a:p>
            <a:pPr>
              <a:spcBef>
                <a:spcPts val="0"/>
              </a:spcBef>
              <a:buNone/>
            </a:pPr>
            <a:r>
              <a:rPr lang="en-US" sz="2400" dirty="0" smtClean="0">
                <a:solidFill>
                  <a:schemeClr val="tx1"/>
                </a:solidFill>
              </a:rPr>
              <a:t>The student will identify, create, and </a:t>
            </a:r>
            <a:r>
              <a:rPr lang="en-US" sz="2400" dirty="0" smtClean="0"/>
              <a:t>solve real-world problems </a:t>
            </a:r>
          </a:p>
          <a:p>
            <a:pPr>
              <a:spcBef>
                <a:spcPts val="0"/>
              </a:spcBef>
              <a:buNone/>
            </a:pPr>
            <a:r>
              <a:rPr lang="en-US" sz="2400" dirty="0" smtClean="0"/>
              <a:t>involving inverse variation, joint variation, and a combination </a:t>
            </a:r>
          </a:p>
          <a:p>
            <a:pPr>
              <a:spcBef>
                <a:spcPts val="0"/>
              </a:spcBef>
              <a:buNone/>
            </a:pPr>
            <a:r>
              <a:rPr lang="en-US" sz="2400" dirty="0" smtClean="0"/>
              <a:t>of direct and inverse variations</a:t>
            </a:r>
            <a:r>
              <a:rPr lang="en-US" sz="2400" dirty="0" smtClean="0">
                <a:solidFill>
                  <a:schemeClr val="tx1"/>
                </a:solidFill>
              </a:rPr>
              <a:t>.</a:t>
            </a:r>
            <a:endParaRPr lang="en-US" sz="2400" dirty="0">
              <a:solidFill>
                <a:schemeClr val="tx1"/>
              </a:solidFill>
            </a:endParaRPr>
          </a:p>
        </p:txBody>
      </p:sp>
      <p:sp>
        <p:nvSpPr>
          <p:cNvPr id="4" name="Slide Number Placeholder 3"/>
          <p:cNvSpPr>
            <a:spLocks noGrp="1"/>
          </p:cNvSpPr>
          <p:nvPr>
            <p:ph type="sldNum" sz="quarter" idx="10"/>
          </p:nvPr>
        </p:nvSpPr>
        <p:spPr/>
        <p:txBody>
          <a:bodyPr/>
          <a:lstStyle/>
          <a:p>
            <a:fld id="{3214E462-F3AB-4A51-B6A4-7374B3FF3BFA}" type="slidenum">
              <a:rPr lang="en-US" smtClean="0"/>
              <a:pPr/>
              <a:t>41</a:t>
            </a:fld>
            <a:endParaRPr lang="en-US"/>
          </a:p>
        </p:txBody>
      </p:sp>
      <p:cxnSp>
        <p:nvCxnSpPr>
          <p:cNvPr id="5" name="Straight Connector 4"/>
          <p:cNvCxnSpPr/>
          <p:nvPr/>
        </p:nvCxnSpPr>
        <p:spPr>
          <a:xfrm>
            <a:off x="304800" y="-15240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187"/>
    </mc:Choice>
    <mc:Fallback xmlns="">
      <p:transition spd="slow" advTm="211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Suggested Practice for SOL AII.10</a:t>
            </a:r>
            <a:endParaRPr lang="en-US" sz="3200" dirty="0"/>
          </a:p>
        </p:txBody>
      </p:sp>
      <p:sp>
        <p:nvSpPr>
          <p:cNvPr id="3" name="Content Placeholder 2"/>
          <p:cNvSpPr>
            <a:spLocks noGrp="1"/>
          </p:cNvSpPr>
          <p:nvPr>
            <p:ph idx="1"/>
          </p:nvPr>
        </p:nvSpPr>
        <p:spPr/>
        <p:txBody>
          <a:bodyPr/>
          <a:lstStyle/>
          <a:p>
            <a:pPr marL="0" indent="0">
              <a:buNone/>
            </a:pPr>
            <a:r>
              <a:rPr lang="en-US" sz="2400" dirty="0" smtClean="0"/>
              <a:t>Students need additional practice finding the constant of proportionality involving a combination of direct and inverse variations. </a:t>
            </a:r>
          </a:p>
          <a:p>
            <a:pPr marL="0" indent="0">
              <a:buNone/>
            </a:pPr>
            <a:endParaRPr lang="en-US" sz="2400" dirty="0" smtClean="0"/>
          </a:p>
          <a:p>
            <a:pPr marL="0" indent="0">
              <a:buNone/>
            </a:pPr>
            <a:r>
              <a:rPr lang="en-US" sz="2400" dirty="0" smtClean="0">
                <a:solidFill>
                  <a:schemeClr val="tx1"/>
                </a:solidFill>
              </a:rPr>
              <a:t>If </a:t>
            </a:r>
            <a:r>
              <a:rPr lang="en-US" sz="2400" i="1" dirty="0" smtClean="0">
                <a:solidFill>
                  <a:schemeClr val="tx1"/>
                </a:solidFill>
                <a:latin typeface="Times New Roman" pitchFamily="18" charset="0"/>
                <a:cs typeface="Times New Roman" pitchFamily="18" charset="0"/>
              </a:rPr>
              <a:t>y</a:t>
            </a:r>
            <a:r>
              <a:rPr lang="en-US" sz="2400" dirty="0" smtClean="0">
                <a:solidFill>
                  <a:schemeClr val="tx1"/>
                </a:solidFill>
              </a:rPr>
              <a:t> varies directly with the square of </a:t>
            </a:r>
            <a:r>
              <a:rPr lang="en-US" sz="2400" i="1" dirty="0" smtClean="0">
                <a:solidFill>
                  <a:schemeClr val="tx1"/>
                </a:solidFill>
                <a:latin typeface="Times New Roman" pitchFamily="18" charset="0"/>
                <a:cs typeface="Times New Roman" pitchFamily="18" charset="0"/>
              </a:rPr>
              <a:t>x</a:t>
            </a:r>
            <a:r>
              <a:rPr lang="en-US" sz="2400" dirty="0" smtClean="0">
                <a:solidFill>
                  <a:schemeClr val="tx1"/>
                </a:solidFill>
              </a:rPr>
              <a:t> and inversely with the cube root of </a:t>
            </a:r>
            <a:r>
              <a:rPr lang="en-US" sz="2400" i="1" dirty="0" smtClean="0">
                <a:solidFill>
                  <a:schemeClr val="tx1"/>
                </a:solidFill>
                <a:latin typeface="Times New Roman" pitchFamily="18" charset="0"/>
                <a:cs typeface="Times New Roman" pitchFamily="18" charset="0"/>
              </a:rPr>
              <a:t>t</a:t>
            </a:r>
            <a:r>
              <a:rPr lang="en-US" sz="2400" dirty="0" smtClean="0">
                <a:solidFill>
                  <a:schemeClr val="tx1"/>
                </a:solidFill>
              </a:rPr>
              <a:t>, what is the constant of proportionality if              </a:t>
            </a:r>
            <a:r>
              <a:rPr lang="en-US" sz="2400" i="1" dirty="0" smtClean="0">
                <a:solidFill>
                  <a:schemeClr val="tx1"/>
                </a:solidFill>
                <a:latin typeface="Times New Roman" pitchFamily="18" charset="0"/>
                <a:cs typeface="Times New Roman" pitchFamily="18" charset="0"/>
              </a:rPr>
              <a:t>x </a:t>
            </a:r>
            <a:r>
              <a:rPr lang="en-US" sz="2400" dirty="0" smtClean="0">
                <a:solidFill>
                  <a:schemeClr val="tx1"/>
                </a:solidFill>
                <a:latin typeface="Cambria Math" pitchFamily="18" charset="0"/>
                <a:ea typeface="Cambria Math" pitchFamily="18" charset="0"/>
                <a:cs typeface="Times New Roman" pitchFamily="18" charset="0"/>
              </a:rPr>
              <a:t>= 4,  </a:t>
            </a:r>
            <a:r>
              <a:rPr lang="en-US" sz="2400" i="1" dirty="0" smtClean="0">
                <a:solidFill>
                  <a:schemeClr val="tx1"/>
                </a:solidFill>
                <a:latin typeface="Times New Roman" pitchFamily="18" charset="0"/>
                <a:ea typeface="Cambria Math" pitchFamily="18" charset="0"/>
                <a:cs typeface="Times New Roman" pitchFamily="18" charset="0"/>
              </a:rPr>
              <a:t>y </a:t>
            </a:r>
            <a:r>
              <a:rPr lang="en-US" sz="2400" dirty="0" smtClean="0">
                <a:solidFill>
                  <a:schemeClr val="tx1"/>
                </a:solidFill>
                <a:latin typeface="Cambria Math" pitchFamily="18" charset="0"/>
                <a:ea typeface="Cambria Math" pitchFamily="18" charset="0"/>
                <a:cs typeface="Times New Roman" pitchFamily="18" charset="0"/>
              </a:rPr>
              <a:t>= 3,  </a:t>
            </a:r>
            <a:r>
              <a:rPr lang="en-US" sz="2400" dirty="0" smtClean="0">
                <a:solidFill>
                  <a:schemeClr val="tx1"/>
                </a:solidFill>
                <a:ea typeface="Cambria Math" pitchFamily="18" charset="0"/>
                <a:cs typeface="Times New Roman" pitchFamily="18" charset="0"/>
              </a:rPr>
              <a:t>and  </a:t>
            </a:r>
            <a:r>
              <a:rPr lang="en-US" sz="2400" i="1" dirty="0" smtClean="0">
                <a:solidFill>
                  <a:schemeClr val="tx1"/>
                </a:solidFill>
                <a:latin typeface="Times New Roman" pitchFamily="18" charset="0"/>
                <a:ea typeface="Cambria Math" pitchFamily="18" charset="0"/>
                <a:cs typeface="Times New Roman" pitchFamily="18" charset="0"/>
              </a:rPr>
              <a:t>t </a:t>
            </a:r>
            <a:r>
              <a:rPr lang="en-US" sz="2400" dirty="0" smtClean="0">
                <a:solidFill>
                  <a:schemeClr val="tx1"/>
                </a:solidFill>
                <a:latin typeface="Cambria Math" pitchFamily="18" charset="0"/>
                <a:ea typeface="Cambria Math" pitchFamily="18" charset="0"/>
                <a:cs typeface="Times New Roman" pitchFamily="18" charset="0"/>
              </a:rPr>
              <a:t>= 8 </a:t>
            </a:r>
            <a:r>
              <a:rPr lang="en-US" sz="2400" dirty="0" smtClean="0">
                <a:solidFill>
                  <a:schemeClr val="tx1"/>
                </a:solidFill>
              </a:rPr>
              <a:t>?  </a:t>
            </a:r>
          </a:p>
          <a:p>
            <a:pPr marL="0" indent="0">
              <a:buNone/>
            </a:pPr>
            <a:endParaRPr lang="en-US" sz="2400" dirty="0" smtClean="0">
              <a:solidFill>
                <a:schemeClr val="tx1"/>
              </a:solidFill>
            </a:endParaRPr>
          </a:p>
          <a:p>
            <a:pPr>
              <a:buNone/>
            </a:pPr>
            <a:endParaRPr lang="en-US" dirty="0"/>
          </a:p>
        </p:txBody>
      </p:sp>
      <p:sp>
        <p:nvSpPr>
          <p:cNvPr id="3563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6355" name="Rectangle 3"/>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63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6358"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636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6361" name="Rectangle 9"/>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Slide Number Placeholder 13"/>
          <p:cNvSpPr>
            <a:spLocks noGrp="1"/>
          </p:cNvSpPr>
          <p:nvPr>
            <p:ph type="sldNum" sz="quarter" idx="10"/>
          </p:nvPr>
        </p:nvSpPr>
        <p:spPr/>
        <p:txBody>
          <a:bodyPr/>
          <a:lstStyle/>
          <a:p>
            <a:fld id="{3214E462-F3AB-4A51-B6A4-7374B3FF3BFA}" type="slidenum">
              <a:rPr lang="en-US" smtClean="0"/>
              <a:pPr/>
              <a:t>42</a:t>
            </a:fld>
            <a:endParaRPr lang="en-US"/>
          </a:p>
        </p:txBody>
      </p:sp>
      <p:sp>
        <p:nvSpPr>
          <p:cNvPr id="2232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3235" name="Rectangle 3"/>
          <p:cNvSpPr>
            <a:spLocks noChangeArrowheads="1"/>
          </p:cNvSpPr>
          <p:nvPr/>
        </p:nvSpPr>
        <p:spPr bwMode="auto">
          <a:xfrm>
            <a:off x="0" y="13239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6" name="Straight Connector 1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914400" y="4648786"/>
                <a:ext cx="1351011" cy="1165832"/>
              </a:xfrm>
              <a:prstGeom prst="rect">
                <a:avLst/>
              </a:prstGeom>
            </p:spPr>
            <p:txBody>
              <a:bodyPr wrap="none">
                <a:sp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a:ea typeface="Times New Roman"/>
                          <a:cs typeface="Times New Roman"/>
                        </a:rPr>
                        <m:t>𝒚</m:t>
                      </m:r>
                      <m:r>
                        <a:rPr lang="en-US" sz="2400" b="1" i="1" smtClean="0">
                          <a:solidFill>
                            <a:srgbClr val="FF0000"/>
                          </a:solidFill>
                          <a:latin typeface="Cambria Math"/>
                          <a:ea typeface="Times New Roman"/>
                          <a:cs typeface="Times New Roman"/>
                        </a:rPr>
                        <m:t>=</m:t>
                      </m:r>
                      <m:f>
                        <m:fPr>
                          <m:ctrlPr>
                            <a:rPr lang="en-US" sz="2400" b="1" i="1">
                              <a:solidFill>
                                <a:srgbClr val="FF0000"/>
                              </a:solidFill>
                              <a:effectLst/>
                              <a:latin typeface="Cambria Math"/>
                              <a:ea typeface="Times New Roman"/>
                              <a:cs typeface="Times New Roman"/>
                            </a:rPr>
                          </m:ctrlPr>
                        </m:fPr>
                        <m:num>
                          <m:r>
                            <a:rPr lang="en-US" sz="2400" b="1" i="1">
                              <a:solidFill>
                                <a:srgbClr val="FF0000"/>
                              </a:solidFill>
                              <a:effectLst/>
                              <a:latin typeface="Cambria Math"/>
                              <a:ea typeface="Times New Roman"/>
                              <a:cs typeface="Times New Roman"/>
                            </a:rPr>
                            <m:t>𝒌</m:t>
                          </m:r>
                          <m:sSup>
                            <m:sSupPr>
                              <m:ctrlPr>
                                <a:rPr lang="en-US" sz="2400" b="1" i="1">
                                  <a:solidFill>
                                    <a:srgbClr val="FF0000"/>
                                  </a:solidFill>
                                  <a:effectLst/>
                                  <a:latin typeface="Cambria Math"/>
                                  <a:ea typeface="Times New Roman"/>
                                  <a:cs typeface="Times New Roman"/>
                                </a:rPr>
                              </m:ctrlPr>
                            </m:sSupPr>
                            <m:e>
                              <m:r>
                                <a:rPr lang="en-US" sz="2400" b="1" i="1">
                                  <a:solidFill>
                                    <a:srgbClr val="FF0000"/>
                                  </a:solidFill>
                                  <a:effectLst/>
                                  <a:latin typeface="Cambria Math"/>
                                  <a:ea typeface="Times New Roman"/>
                                  <a:cs typeface="Times New Roman"/>
                                </a:rPr>
                                <m:t>𝒙</m:t>
                              </m:r>
                            </m:e>
                            <m:sup>
                              <m:r>
                                <a:rPr lang="en-US" sz="2400" b="1" i="1">
                                  <a:solidFill>
                                    <a:srgbClr val="FF0000"/>
                                  </a:solidFill>
                                  <a:effectLst/>
                                  <a:latin typeface="Cambria Math"/>
                                  <a:ea typeface="Times New Roman"/>
                                  <a:cs typeface="Times New Roman"/>
                                </a:rPr>
                                <m:t>𝟐</m:t>
                              </m:r>
                            </m:sup>
                          </m:sSup>
                        </m:num>
                        <m:den>
                          <m:rad>
                            <m:radPr>
                              <m:ctrlPr>
                                <a:rPr lang="en-US" sz="2400" b="1" i="1">
                                  <a:solidFill>
                                    <a:srgbClr val="FF0000"/>
                                  </a:solidFill>
                                  <a:effectLst/>
                                  <a:latin typeface="Cambria Math"/>
                                  <a:ea typeface="Times New Roman"/>
                                  <a:cs typeface="Times New Roman"/>
                                </a:rPr>
                              </m:ctrlPr>
                            </m:radPr>
                            <m:deg>
                              <m:r>
                                <a:rPr lang="en-US" sz="2400" b="1" i="1">
                                  <a:solidFill>
                                    <a:srgbClr val="FF0000"/>
                                  </a:solidFill>
                                  <a:effectLst/>
                                  <a:latin typeface="Cambria Math"/>
                                  <a:ea typeface="Times New Roman"/>
                                  <a:cs typeface="Times New Roman"/>
                                </a:rPr>
                                <m:t>𝟑</m:t>
                              </m:r>
                            </m:deg>
                            <m:e>
                              <m:r>
                                <a:rPr lang="en-US" sz="2400" b="1" i="1">
                                  <a:solidFill>
                                    <a:srgbClr val="FF0000"/>
                                  </a:solidFill>
                                  <a:effectLst/>
                                  <a:latin typeface="Cambria Math"/>
                                  <a:ea typeface="Times New Roman"/>
                                  <a:cs typeface="Times New Roman"/>
                                </a:rPr>
                                <m:t>𝒕</m:t>
                              </m:r>
                            </m:e>
                          </m:rad>
                        </m:den>
                      </m:f>
                    </m:oMath>
                  </m:oMathPara>
                </a14:m>
                <a:endParaRPr lang="en-US" sz="2400" dirty="0">
                  <a:effectLst/>
                  <a:latin typeface="Calibri"/>
                  <a:ea typeface="Calibri"/>
                  <a:cs typeface="Times New Roman"/>
                </a:endParaRPr>
              </a:p>
            </p:txBody>
          </p:sp>
        </mc:Choice>
        <mc:Fallback xmlns="">
          <p:sp>
            <p:nvSpPr>
              <p:cNvPr id="6" name="Rectangle 5"/>
              <p:cNvSpPr>
                <a:spLocks noRot="1" noChangeAspect="1" noMove="1" noResize="1" noEditPoints="1" noAdjustHandles="1" noChangeArrowheads="1" noChangeShapeType="1" noTextEdit="1"/>
              </p:cNvSpPr>
              <p:nvPr/>
            </p:nvSpPr>
            <p:spPr>
              <a:xfrm>
                <a:off x="914400" y="4648786"/>
                <a:ext cx="1351011" cy="11658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958097" y="4636784"/>
                <a:ext cx="1613903" cy="1165832"/>
              </a:xfrm>
              <a:prstGeom prst="rect">
                <a:avLst/>
              </a:prstGeom>
            </p:spPr>
            <p:txBody>
              <a:bodyPr wrap="none">
                <a:sp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2400" b="1" i="1">
                          <a:solidFill>
                            <a:srgbClr val="FF0000"/>
                          </a:solidFill>
                          <a:latin typeface="Cambria Math"/>
                          <a:ea typeface="Times New Roman"/>
                          <a:cs typeface="Times New Roman"/>
                        </a:rPr>
                        <m:t>𝟑</m:t>
                      </m:r>
                      <m:r>
                        <a:rPr lang="en-US" sz="2400" b="1" i="1">
                          <a:solidFill>
                            <a:srgbClr val="FF0000"/>
                          </a:solidFill>
                          <a:latin typeface="Cambria Math"/>
                          <a:ea typeface="Times New Roman"/>
                          <a:cs typeface="Times New Roman"/>
                        </a:rPr>
                        <m:t>=</m:t>
                      </m:r>
                      <m:f>
                        <m:fPr>
                          <m:ctrlPr>
                            <a:rPr lang="en-US" sz="2400" b="1" i="1">
                              <a:solidFill>
                                <a:srgbClr val="FF0000"/>
                              </a:solidFill>
                              <a:effectLst/>
                              <a:latin typeface="Cambria Math"/>
                              <a:ea typeface="Times New Roman"/>
                              <a:cs typeface="Times New Roman"/>
                            </a:rPr>
                          </m:ctrlPr>
                        </m:fPr>
                        <m:num>
                          <m:r>
                            <a:rPr lang="en-US" sz="2400" b="1" i="1">
                              <a:solidFill>
                                <a:srgbClr val="FF0000"/>
                              </a:solidFill>
                              <a:effectLst/>
                              <a:latin typeface="Cambria Math"/>
                              <a:ea typeface="Times New Roman"/>
                              <a:cs typeface="Times New Roman"/>
                            </a:rPr>
                            <m:t>𝒌</m:t>
                          </m:r>
                          <m:sSup>
                            <m:sSupPr>
                              <m:ctrlPr>
                                <a:rPr lang="en-US" sz="2400" b="1" i="1">
                                  <a:solidFill>
                                    <a:srgbClr val="FF0000"/>
                                  </a:solidFill>
                                  <a:effectLst/>
                                  <a:latin typeface="Cambria Math"/>
                                  <a:ea typeface="Times New Roman"/>
                                  <a:cs typeface="Times New Roman"/>
                                </a:rPr>
                              </m:ctrlPr>
                            </m:sSupPr>
                            <m:e>
                              <m:r>
                                <a:rPr lang="en-US" sz="2400" b="1" i="1">
                                  <a:solidFill>
                                    <a:srgbClr val="FF0000"/>
                                  </a:solidFill>
                                  <a:effectLst/>
                                  <a:latin typeface="Cambria Math"/>
                                  <a:ea typeface="Times New Roman"/>
                                  <a:cs typeface="Times New Roman"/>
                                </a:rPr>
                                <m:t>(</m:t>
                              </m:r>
                              <m:r>
                                <a:rPr lang="en-US" sz="2400" b="1" i="1">
                                  <a:solidFill>
                                    <a:srgbClr val="FF0000"/>
                                  </a:solidFill>
                                  <a:effectLst/>
                                  <a:latin typeface="Cambria Math"/>
                                  <a:ea typeface="Times New Roman"/>
                                  <a:cs typeface="Times New Roman"/>
                                </a:rPr>
                                <m:t>𝟒</m:t>
                              </m:r>
                              <m:r>
                                <a:rPr lang="en-US" sz="2400" b="1" i="1">
                                  <a:solidFill>
                                    <a:srgbClr val="FF0000"/>
                                  </a:solidFill>
                                  <a:effectLst/>
                                  <a:latin typeface="Cambria Math"/>
                                  <a:ea typeface="Times New Roman"/>
                                  <a:cs typeface="Times New Roman"/>
                                </a:rPr>
                                <m:t>)</m:t>
                              </m:r>
                            </m:e>
                            <m:sup>
                              <m:r>
                                <a:rPr lang="en-US" sz="2400" b="1" i="1">
                                  <a:solidFill>
                                    <a:srgbClr val="FF0000"/>
                                  </a:solidFill>
                                  <a:effectLst/>
                                  <a:latin typeface="Cambria Math"/>
                                  <a:ea typeface="Times New Roman"/>
                                  <a:cs typeface="Times New Roman"/>
                                </a:rPr>
                                <m:t>𝟐</m:t>
                              </m:r>
                            </m:sup>
                          </m:sSup>
                        </m:num>
                        <m:den>
                          <m:rad>
                            <m:radPr>
                              <m:ctrlPr>
                                <a:rPr lang="en-US" sz="2400" b="1" i="1">
                                  <a:solidFill>
                                    <a:srgbClr val="FF0000"/>
                                  </a:solidFill>
                                  <a:effectLst/>
                                  <a:latin typeface="Cambria Math"/>
                                  <a:ea typeface="Times New Roman"/>
                                  <a:cs typeface="Times New Roman"/>
                                </a:rPr>
                              </m:ctrlPr>
                            </m:radPr>
                            <m:deg>
                              <m:r>
                                <a:rPr lang="en-US" sz="2400" b="1" i="1">
                                  <a:solidFill>
                                    <a:srgbClr val="FF0000"/>
                                  </a:solidFill>
                                  <a:effectLst/>
                                  <a:latin typeface="Cambria Math"/>
                                  <a:ea typeface="Times New Roman"/>
                                  <a:cs typeface="Times New Roman"/>
                                </a:rPr>
                                <m:t>𝟑</m:t>
                              </m:r>
                            </m:deg>
                            <m:e>
                              <m:r>
                                <a:rPr lang="en-US" sz="2400" b="1" i="1">
                                  <a:solidFill>
                                    <a:srgbClr val="FF0000"/>
                                  </a:solidFill>
                                  <a:effectLst/>
                                  <a:latin typeface="Cambria Math"/>
                                  <a:ea typeface="Times New Roman"/>
                                  <a:cs typeface="Times New Roman"/>
                                </a:rPr>
                                <m:t>𝟖</m:t>
                              </m:r>
                            </m:e>
                          </m:rad>
                        </m:den>
                      </m:f>
                    </m:oMath>
                  </m:oMathPara>
                </a14:m>
                <a:endParaRPr lang="en-US" sz="2400" dirty="0">
                  <a:effectLst/>
                  <a:latin typeface="Calibri"/>
                  <a:ea typeface="Calibri"/>
                  <a:cs typeface="Times New Roman"/>
                </a:endParaRPr>
              </a:p>
            </p:txBody>
          </p:sp>
        </mc:Choice>
        <mc:Fallback xmlns="">
          <p:sp>
            <p:nvSpPr>
              <p:cNvPr id="10" name="Rectangle 9"/>
              <p:cNvSpPr>
                <a:spLocks noRot="1" noChangeAspect="1" noMove="1" noResize="1" noEditPoints="1" noAdjustHandles="1" noChangeArrowheads="1" noChangeShapeType="1" noTextEdit="1"/>
              </p:cNvSpPr>
              <p:nvPr/>
            </p:nvSpPr>
            <p:spPr>
              <a:xfrm>
                <a:off x="2958097" y="4636784"/>
                <a:ext cx="1613903" cy="1165832"/>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194300" y="4823163"/>
                <a:ext cx="1041695" cy="7863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b="1" i="1">
                              <a:solidFill>
                                <a:srgbClr val="FF0000"/>
                              </a:solidFill>
                              <a:latin typeface="Cambria Math"/>
                              <a:ea typeface="Times New Roman"/>
                            </a:rPr>
                          </m:ctrlPr>
                        </m:fPr>
                        <m:num>
                          <m:r>
                            <a:rPr lang="en-US" sz="2400" b="1" i="1">
                              <a:solidFill>
                                <a:srgbClr val="FF0000"/>
                              </a:solidFill>
                              <a:effectLst/>
                              <a:latin typeface="Cambria Math"/>
                              <a:ea typeface="Times New Roman"/>
                              <a:cs typeface="Times New Roman"/>
                            </a:rPr>
                            <m:t>𝟑</m:t>
                          </m:r>
                        </m:num>
                        <m:den>
                          <m:r>
                            <a:rPr lang="en-US" sz="2400" b="1" i="1">
                              <a:solidFill>
                                <a:srgbClr val="FF0000"/>
                              </a:solidFill>
                              <a:effectLst/>
                              <a:latin typeface="Cambria Math"/>
                              <a:ea typeface="Times New Roman"/>
                              <a:cs typeface="Times New Roman"/>
                            </a:rPr>
                            <m:t>𝟖</m:t>
                          </m:r>
                        </m:den>
                      </m:f>
                      <m:r>
                        <a:rPr lang="en-US" sz="2400" b="1" i="1">
                          <a:solidFill>
                            <a:srgbClr val="FF0000"/>
                          </a:solidFill>
                          <a:effectLst/>
                          <a:latin typeface="Cambria Math"/>
                          <a:ea typeface="Times New Roman"/>
                          <a:cs typeface="Times New Roman"/>
                        </a:rPr>
                        <m:t>=</m:t>
                      </m:r>
                      <m:r>
                        <a:rPr lang="en-US" sz="2400" b="1" i="1">
                          <a:solidFill>
                            <a:srgbClr val="FF0000"/>
                          </a:solidFill>
                          <a:effectLst/>
                          <a:latin typeface="Cambria Math"/>
                          <a:ea typeface="Times New Roman"/>
                          <a:cs typeface="Times New Roman"/>
                        </a:rPr>
                        <m:t>𝒌</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5194300" y="4823163"/>
                <a:ext cx="1041695" cy="786369"/>
              </a:xfrm>
              <a:prstGeom prst="rect">
                <a:avLst/>
              </a:prstGeom>
              <a:blipFill rotWithShape="1">
                <a:blip r:embed="rId8" cstate="print"/>
                <a:stretch>
                  <a:fillRect/>
                </a:stretch>
              </a:blipFill>
            </p:spPr>
            <p:txBody>
              <a:bodyPr/>
              <a:lstStyle/>
              <a:p>
                <a:r>
                  <a:rPr lang="en-US">
                    <a:noFill/>
                  </a:rPr>
                  <a:t> </a:t>
                </a:r>
              </a:p>
            </p:txBody>
          </p:sp>
        </mc:Fallback>
      </mc:AlternateContent>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1712"/>
    </mc:Choice>
    <mc:Fallback xmlns="">
      <p:transition spd="slow" advTm="317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6" grpId="0" animBg="1"/>
      <p:bldP spid="10"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t>Suggested Practice for SOL AII.10</a:t>
            </a:r>
            <a:endParaRPr lang="en-US" sz="3200" dirty="0"/>
          </a:p>
        </p:txBody>
      </p:sp>
      <p:sp>
        <p:nvSpPr>
          <p:cNvPr id="3" name="Content Placeholder 2"/>
          <p:cNvSpPr>
            <a:spLocks noGrp="1"/>
          </p:cNvSpPr>
          <p:nvPr>
            <p:ph idx="1"/>
          </p:nvPr>
        </p:nvSpPr>
        <p:spPr>
          <a:xfrm>
            <a:off x="457200" y="1951037"/>
            <a:ext cx="8229600" cy="4525963"/>
          </a:xfrm>
        </p:spPr>
        <p:txBody>
          <a:bodyPr/>
          <a:lstStyle/>
          <a:p>
            <a:pPr marL="0" indent="0">
              <a:buNone/>
            </a:pPr>
            <a:r>
              <a:rPr lang="en-US" sz="2200" dirty="0" smtClean="0">
                <a:solidFill>
                  <a:schemeClr val="tx1"/>
                </a:solidFill>
              </a:rPr>
              <a:t>Assume that wind resistance varies jointly as an object’s surface area and velocity. If a ball with a surface area of </a:t>
            </a:r>
            <a:r>
              <a:rPr lang="en-US" sz="2200" dirty="0" smtClean="0">
                <a:solidFill>
                  <a:schemeClr val="tx1"/>
                </a:solidFill>
                <a:latin typeface="Cambria Math" panose="02040503050406030204" pitchFamily="18" charset="0"/>
                <a:ea typeface="Cambria Math" panose="02040503050406030204" pitchFamily="18" charset="0"/>
              </a:rPr>
              <a:t>25</a:t>
            </a:r>
            <a:r>
              <a:rPr lang="en-US" sz="2200" dirty="0" smtClean="0">
                <a:solidFill>
                  <a:schemeClr val="tx1"/>
                </a:solidFill>
              </a:rPr>
              <a:t> square feet traveling at a velocity of </a:t>
            </a:r>
            <a:r>
              <a:rPr lang="en-US" sz="2200" dirty="0" smtClean="0">
                <a:solidFill>
                  <a:schemeClr val="tx1"/>
                </a:solidFill>
                <a:latin typeface="Cambria Math" panose="02040503050406030204" pitchFamily="18" charset="0"/>
                <a:ea typeface="Cambria Math" panose="02040503050406030204" pitchFamily="18" charset="0"/>
              </a:rPr>
              <a:t>40</a:t>
            </a:r>
            <a:r>
              <a:rPr lang="en-US" sz="2200" dirty="0" smtClean="0">
                <a:solidFill>
                  <a:schemeClr val="tx1"/>
                </a:solidFill>
              </a:rPr>
              <a:t> miles per hour experiences a wind resistance of </a:t>
            </a:r>
            <a:r>
              <a:rPr lang="en-US" sz="2200" dirty="0" smtClean="0">
                <a:solidFill>
                  <a:schemeClr val="tx1"/>
                </a:solidFill>
                <a:latin typeface="Cambria Math" panose="02040503050406030204" pitchFamily="18" charset="0"/>
                <a:ea typeface="Cambria Math" panose="02040503050406030204" pitchFamily="18" charset="0"/>
              </a:rPr>
              <a:t>225</a:t>
            </a:r>
            <a:r>
              <a:rPr lang="en-US" sz="2200" dirty="0" smtClean="0">
                <a:solidFill>
                  <a:schemeClr val="tx1"/>
                </a:solidFill>
              </a:rPr>
              <a:t> </a:t>
            </a:r>
            <a:r>
              <a:rPr lang="en-US" sz="2200" dirty="0" err="1" smtClean="0">
                <a:solidFill>
                  <a:schemeClr val="tx1"/>
                </a:solidFill>
              </a:rPr>
              <a:t>Newtons</a:t>
            </a:r>
            <a:r>
              <a:rPr lang="en-US" sz="2200" dirty="0" smtClean="0">
                <a:solidFill>
                  <a:schemeClr val="tx1"/>
                </a:solidFill>
              </a:rPr>
              <a:t>, what velocity must a ball with </a:t>
            </a:r>
            <a:r>
              <a:rPr lang="en-US" sz="2200" dirty="0" smtClean="0">
                <a:solidFill>
                  <a:schemeClr val="tx1"/>
                </a:solidFill>
                <a:latin typeface="Cambria Math" panose="02040503050406030204" pitchFamily="18" charset="0"/>
                <a:ea typeface="Cambria Math" panose="02040503050406030204" pitchFamily="18" charset="0"/>
              </a:rPr>
              <a:t>40</a:t>
            </a:r>
            <a:r>
              <a:rPr lang="en-US" sz="2200" dirty="0" smtClean="0">
                <a:solidFill>
                  <a:schemeClr val="tx1"/>
                </a:solidFill>
              </a:rPr>
              <a:t> square feet of surface area have in order to experience a wind resistance of </a:t>
            </a:r>
            <a:r>
              <a:rPr lang="en-US" sz="2200" dirty="0" smtClean="0">
                <a:solidFill>
                  <a:schemeClr val="tx1"/>
                </a:solidFill>
                <a:latin typeface="Cambria Math" panose="02040503050406030204" pitchFamily="18" charset="0"/>
                <a:ea typeface="Cambria Math" panose="02040503050406030204" pitchFamily="18" charset="0"/>
              </a:rPr>
              <a:t>270</a:t>
            </a:r>
            <a:r>
              <a:rPr lang="en-US" sz="2200" dirty="0" smtClean="0">
                <a:solidFill>
                  <a:schemeClr val="tx1"/>
                </a:solidFill>
              </a:rPr>
              <a:t> </a:t>
            </a:r>
            <a:r>
              <a:rPr lang="en-US" sz="2200" dirty="0" err="1" smtClean="0">
                <a:solidFill>
                  <a:schemeClr val="tx1"/>
                </a:solidFill>
              </a:rPr>
              <a:t>Newtons</a:t>
            </a:r>
            <a:r>
              <a:rPr lang="en-US" sz="2200" dirty="0" smtClean="0">
                <a:solidFill>
                  <a:schemeClr val="tx1"/>
                </a:solidFill>
              </a:rPr>
              <a:t>?   </a:t>
            </a:r>
            <a:r>
              <a:rPr lang="en-US" sz="2400" dirty="0" smtClean="0">
                <a:solidFill>
                  <a:schemeClr val="tx1"/>
                </a:solidFill>
              </a:rPr>
              <a:t>                                                               </a:t>
            </a:r>
          </a:p>
          <a:p>
            <a:pPr>
              <a:buNone/>
            </a:pPr>
            <a:endParaRPr lang="en-US" dirty="0"/>
          </a:p>
        </p:txBody>
      </p:sp>
      <p:sp>
        <p:nvSpPr>
          <p:cNvPr id="13" name="Slide Number Placeholder 12"/>
          <p:cNvSpPr>
            <a:spLocks noGrp="1"/>
          </p:cNvSpPr>
          <p:nvPr>
            <p:ph type="sldNum" sz="quarter" idx="10"/>
          </p:nvPr>
        </p:nvSpPr>
        <p:spPr/>
        <p:txBody>
          <a:bodyPr/>
          <a:lstStyle/>
          <a:p>
            <a:fld id="{3214E462-F3AB-4A51-B6A4-7374B3FF3BFA}" type="slidenum">
              <a:rPr lang="en-US" smtClean="0"/>
              <a:pPr/>
              <a:t>43</a:t>
            </a:fld>
            <a:endParaRPr lang="en-US"/>
          </a:p>
        </p:txBody>
      </p:sp>
      <p:sp>
        <p:nvSpPr>
          <p:cNvPr id="2211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87" name="Rectangle 3"/>
          <p:cNvSpPr>
            <a:spLocks noChangeArrowheads="1"/>
          </p:cNvSpPr>
          <p:nvPr/>
        </p:nvSpPr>
        <p:spPr bwMode="auto">
          <a:xfrm>
            <a:off x="457200" y="873204"/>
            <a:ext cx="86106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indent="0">
              <a:buNone/>
            </a:pPr>
            <a:r>
              <a:rPr lang="en-US" sz="2200" b="1" dirty="0" smtClean="0">
                <a:solidFill>
                  <a:srgbClr val="77933C"/>
                </a:solidFill>
                <a:latin typeface="+mn-lt"/>
              </a:rPr>
              <a:t>Students need additional practice finding the constant of proportionality and solving real-world problems involving a combination of direct and inverse variations. </a:t>
            </a:r>
          </a:p>
        </p:txBody>
      </p:sp>
      <p:cxnSp>
        <p:nvCxnSpPr>
          <p:cNvPr id="12" name="Straight Connector 11"/>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67200" y="4120515"/>
            <a:ext cx="4600575" cy="984885"/>
          </a:xfrm>
          <a:prstGeom prst="rect">
            <a:avLst/>
          </a:prstGeom>
          <a:solidFill>
            <a:schemeClr val="accent3">
              <a:lumMod val="40000"/>
              <a:lumOff val="60000"/>
            </a:schemeClr>
          </a:solidFill>
          <a:ln>
            <a:solidFill>
              <a:schemeClr val="tx1"/>
            </a:solidFill>
          </a:ln>
        </p:spPr>
        <p:txBody>
          <a:bodyPr wrap="square" rtlCol="0">
            <a:spAutoFit/>
          </a:bodyPr>
          <a:lstStyle/>
          <a:p>
            <a:r>
              <a:rPr lang="en-US" sz="2000" b="1" dirty="0" smtClean="0">
                <a:latin typeface="+mn-lt"/>
              </a:rPr>
              <a:t>Students must calculate the constant of proportionality to find the answer. The</a:t>
            </a:r>
          </a:p>
          <a:p>
            <a:r>
              <a:rPr lang="en-US" b="1" dirty="0" smtClean="0"/>
              <a:t>constant </a:t>
            </a:r>
            <a:r>
              <a:rPr lang="en-US" b="1" dirty="0"/>
              <a:t>of proportionality (</a:t>
            </a:r>
            <a:r>
              <a:rPr lang="en-US" b="1" i="1" dirty="0">
                <a:latin typeface="Times New Roman" panose="02020603050405020304" pitchFamily="18" charset="0"/>
                <a:cs typeface="Times New Roman" panose="02020603050405020304" pitchFamily="18" charset="0"/>
              </a:rPr>
              <a:t>k</a:t>
            </a:r>
            <a:r>
              <a:rPr lang="en-US" b="1" dirty="0"/>
              <a:t>) </a:t>
            </a:r>
            <a:r>
              <a:rPr lang="en-US" b="1" dirty="0">
                <a:latin typeface="Cambria Math" panose="02040503050406030204" pitchFamily="18" charset="0"/>
                <a:ea typeface="Cambria Math" panose="02040503050406030204" pitchFamily="18" charset="0"/>
              </a:rPr>
              <a:t>= </a:t>
            </a:r>
            <a:r>
              <a:rPr lang="en-US" b="1" dirty="0" smtClean="0">
                <a:latin typeface="Cambria Math" panose="02040503050406030204" pitchFamily="18" charset="0"/>
                <a:ea typeface="Cambria Math" panose="02040503050406030204" pitchFamily="18" charset="0"/>
              </a:rPr>
              <a:t>0.225</a:t>
            </a:r>
            <a:r>
              <a:rPr lang="en-US" b="1" dirty="0" smtClean="0"/>
              <a:t>.</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4648200" y="5231536"/>
                <a:ext cx="2882520" cy="645305"/>
              </a:xfrm>
              <a:prstGeom prst="rect">
                <a:avLst/>
              </a:prstGeom>
            </p:spPr>
            <p:txBody>
              <a:bodyPr wrap="none">
                <a:sp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2400" b="1" i="1">
                          <a:solidFill>
                            <a:srgbClr val="FF0000"/>
                          </a:solidFill>
                          <a:latin typeface="Cambria Math"/>
                          <a:ea typeface="Times New Roman"/>
                          <a:cs typeface="Times New Roman"/>
                        </a:rPr>
                        <m:t>𝟐𝟕𝟎</m:t>
                      </m:r>
                      <m:r>
                        <a:rPr lang="en-US" sz="2400" b="1" i="1">
                          <a:solidFill>
                            <a:srgbClr val="FF0000"/>
                          </a:solidFill>
                          <a:latin typeface="Cambria Math"/>
                          <a:ea typeface="Times New Roman"/>
                          <a:cs typeface="Times New Roman"/>
                        </a:rPr>
                        <m:t>=</m:t>
                      </m:r>
                      <m:r>
                        <a:rPr lang="en-US" sz="2400" b="1" i="1">
                          <a:solidFill>
                            <a:srgbClr val="FF0000"/>
                          </a:solidFill>
                          <a:latin typeface="Cambria Math"/>
                          <a:ea typeface="Times New Roman"/>
                          <a:cs typeface="Times New Roman"/>
                        </a:rPr>
                        <m:t>𝟎</m:t>
                      </m:r>
                      <m:r>
                        <a:rPr lang="en-US" sz="2400" b="1" i="1">
                          <a:solidFill>
                            <a:srgbClr val="FF0000"/>
                          </a:solidFill>
                          <a:latin typeface="Cambria Math"/>
                          <a:ea typeface="Times New Roman"/>
                          <a:cs typeface="Times New Roman"/>
                        </a:rPr>
                        <m:t>.</m:t>
                      </m:r>
                      <m:r>
                        <a:rPr lang="en-US" sz="2400" b="1" i="1">
                          <a:solidFill>
                            <a:srgbClr val="FF0000"/>
                          </a:solidFill>
                          <a:latin typeface="Cambria Math"/>
                          <a:ea typeface="Times New Roman"/>
                          <a:cs typeface="Times New Roman"/>
                        </a:rPr>
                        <m:t>𝟐𝟐𝟓</m:t>
                      </m:r>
                      <m:d>
                        <m:dPr>
                          <m:ctrlPr>
                            <a:rPr lang="en-US" sz="2400" b="1" i="1">
                              <a:solidFill>
                                <a:srgbClr val="FF0000"/>
                              </a:solidFill>
                              <a:effectLst/>
                              <a:latin typeface="Cambria Math"/>
                              <a:ea typeface="Times New Roman"/>
                              <a:cs typeface="Times New Roman"/>
                            </a:rPr>
                          </m:ctrlPr>
                        </m:dPr>
                        <m:e>
                          <m:r>
                            <a:rPr lang="en-US" sz="2400" b="1" i="1">
                              <a:solidFill>
                                <a:srgbClr val="FF0000"/>
                              </a:solidFill>
                              <a:effectLst/>
                              <a:latin typeface="Cambria Math"/>
                              <a:ea typeface="Times New Roman"/>
                              <a:cs typeface="Times New Roman"/>
                            </a:rPr>
                            <m:t>𝟒𝟎</m:t>
                          </m:r>
                        </m:e>
                      </m:d>
                      <m:r>
                        <a:rPr lang="en-US" sz="2400" b="1" i="1">
                          <a:solidFill>
                            <a:srgbClr val="FF0000"/>
                          </a:solidFill>
                          <a:effectLst/>
                          <a:latin typeface="Cambria Math"/>
                          <a:ea typeface="Times New Roman"/>
                          <a:cs typeface="Times New Roman"/>
                        </a:rPr>
                        <m:t>𝑽</m:t>
                      </m:r>
                    </m:oMath>
                  </m:oMathPara>
                </a14:m>
                <a:endParaRPr lang="en-US" sz="2400" dirty="0">
                  <a:effectLst/>
                  <a:latin typeface="Calibri"/>
                  <a:ea typeface="Calibri"/>
                  <a:cs typeface="Times New Roman"/>
                </a:endParaRPr>
              </a:p>
            </p:txBody>
          </p:sp>
        </mc:Choice>
        <mc:Fallback xmlns="">
          <p:sp>
            <p:nvSpPr>
              <p:cNvPr id="9" name="Rectangle 8"/>
              <p:cNvSpPr>
                <a:spLocks noRot="1" noChangeAspect="1" noMove="1" noResize="1" noEditPoints="1" noAdjustHandles="1" noChangeArrowheads="1" noChangeShapeType="1" noTextEdit="1"/>
              </p:cNvSpPr>
              <p:nvPr/>
            </p:nvSpPr>
            <p:spPr>
              <a:xfrm>
                <a:off x="4648200" y="5231536"/>
                <a:ext cx="2882520" cy="645305"/>
              </a:xfrm>
              <a:prstGeom prst="rect">
                <a:avLst/>
              </a:prstGeom>
              <a:blipFill rotWithShape="1">
                <a:blip r:embed="rId6" cstate="print"/>
                <a:stretch>
                  <a:fillRect/>
                </a:stretch>
              </a:blipFill>
            </p:spPr>
            <p:txBody>
              <a:bodyPr/>
              <a:lstStyle/>
              <a:p>
                <a:r>
                  <a:rPr lang="en-US">
                    <a:noFill/>
                  </a:rPr>
                  <a:t> </a:t>
                </a:r>
              </a:p>
            </p:txBody>
          </p:sp>
        </mc:Fallback>
      </mc:AlternateContent>
      <p:grpSp>
        <p:nvGrpSpPr>
          <p:cNvPr id="10" name="Group 9"/>
          <p:cNvGrpSpPr/>
          <p:nvPr/>
        </p:nvGrpSpPr>
        <p:grpSpPr>
          <a:xfrm>
            <a:off x="609600" y="4120277"/>
            <a:ext cx="4711700" cy="2585323"/>
            <a:chOff x="609600" y="3938875"/>
            <a:chExt cx="4711700" cy="2585323"/>
          </a:xfrm>
        </p:grpSpPr>
        <p:grpSp>
          <p:nvGrpSpPr>
            <p:cNvPr id="19" name="Group 18"/>
            <p:cNvGrpSpPr/>
            <p:nvPr/>
          </p:nvGrpSpPr>
          <p:grpSpPr>
            <a:xfrm>
              <a:off x="609600" y="3938875"/>
              <a:ext cx="4711700" cy="2585323"/>
              <a:chOff x="609600" y="3938875"/>
              <a:chExt cx="4711700" cy="2585323"/>
            </a:xfrm>
          </p:grpSpPr>
          <p:sp>
            <p:nvSpPr>
              <p:cNvPr id="7" name="TextBox 6"/>
              <p:cNvSpPr txBox="1"/>
              <p:nvPr/>
            </p:nvSpPr>
            <p:spPr>
              <a:xfrm>
                <a:off x="609600" y="3938875"/>
                <a:ext cx="3429000" cy="2585323"/>
              </a:xfrm>
              <a:prstGeom prst="rect">
                <a:avLst/>
              </a:prstGeom>
              <a:solidFill>
                <a:schemeClr val="accent3">
                  <a:lumMod val="40000"/>
                  <a:lumOff val="60000"/>
                </a:schemeClr>
              </a:solid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14" name="TextBox 13"/>
              <p:cNvSpPr txBox="1"/>
              <p:nvPr/>
            </p:nvSpPr>
            <p:spPr>
              <a:xfrm>
                <a:off x="825500" y="4494074"/>
                <a:ext cx="4495800" cy="1754326"/>
              </a:xfrm>
              <a:prstGeom prst="rect">
                <a:avLst/>
              </a:prstGeom>
              <a:noFill/>
            </p:spPr>
            <p:txBody>
              <a:bodyPr wrap="square" rtlCol="0">
                <a:spAutoFit/>
              </a:bodyPr>
              <a:lstStyle/>
              <a:p>
                <a:pPr>
                  <a:lnSpc>
                    <a:spcPct val="150000"/>
                  </a:lnSpc>
                </a:pPr>
                <a:r>
                  <a:rPr lang="en-US" b="1" dirty="0" smtClean="0">
                    <a:latin typeface="+mn-lt"/>
                  </a:rPr>
                  <a:t>Where:</a:t>
                </a:r>
                <a:br>
                  <a:rPr lang="en-US" b="1" dirty="0" smtClean="0">
                    <a:latin typeface="+mn-lt"/>
                  </a:rPr>
                </a:br>
                <a:r>
                  <a:rPr lang="en-US" b="1" i="1" dirty="0" smtClean="0">
                    <a:latin typeface="Times New Roman" panose="02020603050405020304" pitchFamily="18" charset="0"/>
                    <a:ea typeface="Cambria Math" pitchFamily="18" charset="0"/>
                    <a:cs typeface="Times New Roman" panose="02020603050405020304" pitchFamily="18" charset="0"/>
                  </a:rPr>
                  <a:t>R</a:t>
                </a:r>
                <a:r>
                  <a:rPr lang="en-US" b="1" i="1" dirty="0" smtClean="0">
                    <a:latin typeface="+mn-lt"/>
                    <a:ea typeface="Cambria Math" pitchFamily="18" charset="0"/>
                  </a:rPr>
                  <a:t> </a:t>
                </a:r>
                <a:r>
                  <a:rPr lang="en-US" b="1" dirty="0" smtClean="0">
                    <a:latin typeface="+mn-lt"/>
                  </a:rPr>
                  <a:t>= wind resistance (</a:t>
                </a:r>
                <a:r>
                  <a:rPr lang="en-US" b="1" dirty="0" err="1" smtClean="0">
                    <a:latin typeface="+mn-lt"/>
                  </a:rPr>
                  <a:t>Newtons</a:t>
                </a:r>
                <a:r>
                  <a:rPr lang="en-US" b="1" dirty="0" smtClean="0">
                    <a:latin typeface="+mn-lt"/>
                  </a:rPr>
                  <a:t>)</a:t>
                </a:r>
              </a:p>
              <a:p>
                <a:pPr>
                  <a:lnSpc>
                    <a:spcPct val="150000"/>
                  </a:lnSpc>
                </a:pPr>
                <a:r>
                  <a:rPr lang="en-US" b="1" i="1" dirty="0" smtClean="0">
                    <a:latin typeface="Times New Roman" panose="02020603050405020304" pitchFamily="18" charset="0"/>
                    <a:cs typeface="Times New Roman" panose="02020603050405020304" pitchFamily="18" charset="0"/>
                  </a:rPr>
                  <a:t>A</a:t>
                </a:r>
                <a:r>
                  <a:rPr lang="en-US" b="1" i="1" dirty="0" smtClean="0">
                    <a:latin typeface="+mn-lt"/>
                  </a:rPr>
                  <a:t> </a:t>
                </a:r>
                <a:r>
                  <a:rPr lang="en-US" b="1" dirty="0" smtClean="0">
                    <a:latin typeface="+mn-lt"/>
                  </a:rPr>
                  <a:t>= surface area (square feet) </a:t>
                </a:r>
              </a:p>
              <a:p>
                <a:pPr>
                  <a:lnSpc>
                    <a:spcPct val="150000"/>
                  </a:lnSpc>
                </a:pPr>
                <a:r>
                  <a:rPr lang="en-US" b="1" i="1" dirty="0" smtClean="0">
                    <a:latin typeface="Times New Roman" panose="02020603050405020304" pitchFamily="18" charset="0"/>
                    <a:cs typeface="Times New Roman" panose="02020603050405020304" pitchFamily="18" charset="0"/>
                  </a:rPr>
                  <a:t>V</a:t>
                </a:r>
                <a:r>
                  <a:rPr lang="en-US" b="1" i="1" dirty="0" smtClean="0">
                    <a:latin typeface="+mn-lt"/>
                  </a:rPr>
                  <a:t> </a:t>
                </a:r>
                <a:r>
                  <a:rPr lang="en-US" b="1" dirty="0" smtClean="0">
                    <a:latin typeface="+mn-lt"/>
                  </a:rPr>
                  <a:t>= velocity (miles per hour)</a:t>
                </a:r>
              </a:p>
            </p:txBody>
          </p:sp>
        </p:grpSp>
        <mc:AlternateContent xmlns:mc="http://schemas.openxmlformats.org/markup-compatibility/2006" xmlns:a14="http://schemas.microsoft.com/office/drawing/2010/main">
          <mc:Choice Requires="a14">
            <p:sp>
              <p:nvSpPr>
                <p:cNvPr id="8" name="Rectangle 7"/>
                <p:cNvSpPr/>
                <p:nvPr/>
              </p:nvSpPr>
              <p:spPr>
                <a:xfrm>
                  <a:off x="762420" y="4073437"/>
                  <a:ext cx="1460080" cy="645305"/>
                </a:xfrm>
                <a:prstGeom prst="rect">
                  <a:avLst/>
                </a:prstGeom>
              </p:spPr>
              <p:txBody>
                <a:bodyPr wrap="none">
                  <a:sp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2400" b="1" i="1">
                            <a:latin typeface="Cambria Math"/>
                            <a:ea typeface="Times New Roman"/>
                            <a:cs typeface="Times New Roman"/>
                          </a:rPr>
                          <m:t>𝑹</m:t>
                        </m:r>
                        <m:r>
                          <a:rPr lang="en-US" sz="2400" b="1" i="1">
                            <a:latin typeface="Cambria Math"/>
                            <a:ea typeface="Times New Roman"/>
                            <a:cs typeface="Times New Roman"/>
                          </a:rPr>
                          <m:t>=</m:t>
                        </m:r>
                        <m:r>
                          <a:rPr lang="en-US" sz="2400" b="1" i="1">
                            <a:latin typeface="Cambria Math"/>
                            <a:ea typeface="Times New Roman"/>
                            <a:cs typeface="Times New Roman"/>
                          </a:rPr>
                          <m:t>𝒌𝑨𝑽</m:t>
                        </m:r>
                      </m:oMath>
                    </m:oMathPara>
                  </a14:m>
                  <a:endParaRPr lang="en-US" sz="2400" dirty="0">
                    <a:effectLst/>
                    <a:latin typeface="Calibri"/>
                    <a:ea typeface="Calibri"/>
                    <a:cs typeface="Times New Roman"/>
                  </a:endParaRPr>
                </a:p>
              </p:txBody>
            </p:sp>
          </mc:Choice>
          <mc:Fallback xmlns="">
            <p:sp>
              <p:nvSpPr>
                <p:cNvPr id="8" name="Rectangle 7"/>
                <p:cNvSpPr>
                  <a:spLocks noRot="1" noChangeAspect="1" noMove="1" noResize="1" noEditPoints="1" noAdjustHandles="1" noChangeArrowheads="1" noChangeShapeType="1" noTextEdit="1"/>
                </p:cNvSpPr>
                <p:nvPr/>
              </p:nvSpPr>
              <p:spPr>
                <a:xfrm>
                  <a:off x="762420" y="4073437"/>
                  <a:ext cx="1460080" cy="645305"/>
                </a:xfrm>
                <a:prstGeom prst="rect">
                  <a:avLst/>
                </a:prstGeom>
                <a:blipFill rotWithShape="1">
                  <a:blip r:embed="rId7" cstate="print"/>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5" name="Rectangle 14"/>
              <p:cNvSpPr/>
              <p:nvPr/>
            </p:nvSpPr>
            <p:spPr>
              <a:xfrm>
                <a:off x="4485596" y="5701922"/>
                <a:ext cx="3207728" cy="822276"/>
              </a:xfrm>
              <a:prstGeom prst="rect">
                <a:avLst/>
              </a:prstGeom>
            </p:spPr>
            <p:txBody>
              <a:bodyPr wrap="square">
                <a:spAutoFit/>
              </a:bodyPr>
              <a:lstStyle/>
              <a:p>
                <a:pPr>
                  <a:lnSpc>
                    <a:spcPct val="115000"/>
                  </a:lnSpc>
                  <a:spcBef>
                    <a:spcPts val="0"/>
                  </a:spcBef>
                  <a:spcAft>
                    <a:spcPts val="1000"/>
                  </a:spcAft>
                </a:pPr>
                <a14:m>
                  <m:oMath xmlns:m="http://schemas.openxmlformats.org/officeDocument/2006/math">
                    <m:r>
                      <a:rPr lang="en-US" sz="2400" b="1" i="1">
                        <a:solidFill>
                          <a:srgbClr val="FF0000"/>
                        </a:solidFill>
                        <a:latin typeface="Cambria Math"/>
                        <a:ea typeface="Times New Roman"/>
                        <a:cs typeface="Times New Roman"/>
                      </a:rPr>
                      <m:t>𝟑𝟎</m:t>
                    </m:r>
                  </m:oMath>
                </a14:m>
                <a:r>
                  <a:rPr lang="en-US" sz="2400" dirty="0" smtClean="0">
                    <a:effectLst/>
                    <a:latin typeface="Calibri"/>
                    <a:ea typeface="Calibri"/>
                    <a:cs typeface="Times New Roman"/>
                  </a:rPr>
                  <a:t> </a:t>
                </a:r>
                <a:r>
                  <a:rPr lang="en-US" sz="2400" b="1" dirty="0" smtClean="0">
                    <a:solidFill>
                      <a:srgbClr val="FF0000"/>
                    </a:solidFill>
                    <a:effectLst/>
                    <a:latin typeface="Calibri"/>
                    <a:ea typeface="Calibri"/>
                    <a:cs typeface="Times New Roman"/>
                  </a:rPr>
                  <a:t>miles per hour </a:t>
                </a:r>
                <a14:m>
                  <m:oMath xmlns:m="http://schemas.openxmlformats.org/officeDocument/2006/math">
                    <m:r>
                      <a:rPr lang="en-US" sz="2400" b="1" i="1">
                        <a:solidFill>
                          <a:srgbClr val="FF0000"/>
                        </a:solidFill>
                        <a:latin typeface="Cambria Math"/>
                        <a:ea typeface="Times New Roman"/>
                        <a:cs typeface="Times New Roman"/>
                      </a:rPr>
                      <m:t>=</m:t>
                    </m:r>
                    <m:r>
                      <a:rPr lang="en-US" sz="2400" b="1" i="1">
                        <a:solidFill>
                          <a:srgbClr val="FF0000"/>
                        </a:solidFill>
                        <a:latin typeface="Cambria Math"/>
                        <a:ea typeface="Times New Roman"/>
                        <a:cs typeface="Times New Roman"/>
                      </a:rPr>
                      <m:t>𝑽</m:t>
                    </m:r>
                  </m:oMath>
                </a14:m>
                <a:endParaRPr lang="en-US" sz="2400" dirty="0">
                  <a:latin typeface="Calibri"/>
                  <a:ea typeface="Calibri"/>
                  <a:cs typeface="Times New Roman"/>
                </a:endParaRPr>
              </a:p>
              <a:p>
                <a:pPr marL="0" marR="0">
                  <a:lnSpc>
                    <a:spcPct val="115000"/>
                  </a:lnSpc>
                  <a:spcBef>
                    <a:spcPts val="0"/>
                  </a:spcBef>
                  <a:spcAft>
                    <a:spcPts val="1000"/>
                  </a:spcAft>
                </a:pPr>
                <a:endParaRPr lang="en-US" sz="1000" dirty="0">
                  <a:effectLst/>
                  <a:latin typeface="Calibri"/>
                  <a:ea typeface="Calibri"/>
                  <a:cs typeface="Times New Roman"/>
                </a:endParaRPr>
              </a:p>
            </p:txBody>
          </p:sp>
        </mc:Choice>
        <mc:Fallback xmlns="">
          <p:sp>
            <p:nvSpPr>
              <p:cNvPr id="15" name="Rectangle 14"/>
              <p:cNvSpPr>
                <a:spLocks noRot="1" noChangeAspect="1" noMove="1" noResize="1" noEditPoints="1" noAdjustHandles="1" noChangeArrowheads="1" noChangeShapeType="1" noTextEdit="1"/>
              </p:cNvSpPr>
              <p:nvPr/>
            </p:nvSpPr>
            <p:spPr>
              <a:xfrm>
                <a:off x="4485596" y="5701922"/>
                <a:ext cx="3207728" cy="822276"/>
              </a:xfrm>
              <a:prstGeom prst="rect">
                <a:avLst/>
              </a:prstGeom>
              <a:blipFill rotWithShape="1">
                <a:blip r:embed="rId8" cstate="print"/>
                <a:stretch>
                  <a:fillRect l="-570" t="-2222"/>
                </a:stretch>
              </a:blipFill>
            </p:spPr>
            <p:txBody>
              <a:bodyPr/>
              <a:lstStyle/>
              <a:p>
                <a:r>
                  <a:rPr lang="en-US">
                    <a:noFill/>
                  </a:rPr>
                  <a:t> </a:t>
                </a:r>
              </a:p>
            </p:txBody>
          </p:sp>
        </mc:Fallback>
      </mc:AlternateContent>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3412"/>
    </mc:Choice>
    <mc:Fallback xmlns="">
      <p:transition spd="slow" advTm="434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11"/>
                </p:tgtEl>
              </p:cMediaNode>
            </p:audio>
          </p:childTnLst>
        </p:cTn>
      </p:par>
    </p:tnLst>
    <p:bldLst>
      <p:bldP spid="6" grpId="0" animBg="1"/>
      <p:bldP spid="9"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Applying Properties of a Normal Distribution</a:t>
            </a:r>
            <a:br>
              <a:rPr lang="en-US" sz="3200" dirty="0" smtClean="0"/>
            </a:br>
            <a:r>
              <a:rPr lang="en-US" sz="3200" dirty="0" smtClean="0"/>
              <a:t>to Solve Problems</a:t>
            </a:r>
            <a:endParaRPr lang="en-US" sz="3200" dirty="0"/>
          </a:p>
        </p:txBody>
      </p:sp>
      <p:sp>
        <p:nvSpPr>
          <p:cNvPr id="3" name="Content Placeholder 2"/>
          <p:cNvSpPr>
            <a:spLocks noGrp="1"/>
          </p:cNvSpPr>
          <p:nvPr>
            <p:ph idx="1"/>
          </p:nvPr>
        </p:nvSpPr>
        <p:spPr/>
        <p:txBody>
          <a:bodyPr/>
          <a:lstStyle/>
          <a:p>
            <a:pPr marL="0">
              <a:spcBef>
                <a:spcPts val="0"/>
              </a:spcBef>
              <a:buNone/>
            </a:pPr>
            <a:r>
              <a:rPr lang="en-US" sz="2400" dirty="0" smtClean="0">
                <a:solidFill>
                  <a:schemeClr val="tx1"/>
                </a:solidFill>
              </a:rPr>
              <a:t>SOL AII.11	</a:t>
            </a:r>
          </a:p>
          <a:p>
            <a:pPr marL="0">
              <a:spcBef>
                <a:spcPts val="0"/>
              </a:spcBef>
              <a:buNone/>
            </a:pPr>
            <a:r>
              <a:rPr lang="en-US" sz="2400" dirty="0" smtClean="0"/>
              <a:t>The student will identify properties of a normal distribution </a:t>
            </a:r>
          </a:p>
          <a:p>
            <a:pPr marL="0">
              <a:spcBef>
                <a:spcPts val="0"/>
              </a:spcBef>
              <a:buNone/>
            </a:pPr>
            <a:r>
              <a:rPr lang="en-US" sz="2400" dirty="0" smtClean="0"/>
              <a:t>and apply those properties to determine probabilities </a:t>
            </a:r>
          </a:p>
          <a:p>
            <a:pPr marL="0">
              <a:spcBef>
                <a:spcPts val="0"/>
              </a:spcBef>
              <a:buNone/>
            </a:pPr>
            <a:r>
              <a:rPr lang="en-US" sz="2400" dirty="0" smtClean="0"/>
              <a:t>associated with areas under the standard normal curve.</a:t>
            </a:r>
          </a:p>
          <a:p>
            <a:pPr>
              <a:buNone/>
            </a:pPr>
            <a:endParaRPr lang="en-US" dirty="0"/>
          </a:p>
        </p:txBody>
      </p:sp>
      <p:sp>
        <p:nvSpPr>
          <p:cNvPr id="4" name="Slide Number Placeholder 3"/>
          <p:cNvSpPr>
            <a:spLocks noGrp="1"/>
          </p:cNvSpPr>
          <p:nvPr>
            <p:ph type="sldNum" sz="quarter" idx="10"/>
          </p:nvPr>
        </p:nvSpPr>
        <p:spPr/>
        <p:txBody>
          <a:bodyPr/>
          <a:lstStyle/>
          <a:p>
            <a:fld id="{3214E462-F3AB-4A51-B6A4-7374B3FF3BFA}" type="slidenum">
              <a:rPr lang="en-US" smtClean="0"/>
              <a:pPr/>
              <a:t>44</a:t>
            </a:fld>
            <a:endParaRPr lang="en-US"/>
          </a:p>
        </p:txBody>
      </p:sp>
      <p:cxnSp>
        <p:nvCxnSpPr>
          <p:cNvPr id="5" name="Straight Connector 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8297"/>
    </mc:Choice>
    <mc:Fallback xmlns="">
      <p:transition spd="slow" advTm="282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Suggested Practice for SOL AII.11</a:t>
            </a:r>
            <a:endParaRPr lang="en-US" sz="3200" dirty="0"/>
          </a:p>
        </p:txBody>
      </p:sp>
      <p:sp>
        <p:nvSpPr>
          <p:cNvPr id="3" name="Content Placeholder 2"/>
          <p:cNvSpPr>
            <a:spLocks noGrp="1"/>
          </p:cNvSpPr>
          <p:nvPr>
            <p:ph idx="1"/>
          </p:nvPr>
        </p:nvSpPr>
        <p:spPr>
          <a:xfrm>
            <a:off x="457200" y="1295400"/>
            <a:ext cx="8229600" cy="4830763"/>
          </a:xfrm>
        </p:spPr>
        <p:txBody>
          <a:bodyPr/>
          <a:lstStyle/>
          <a:p>
            <a:pPr marL="0" indent="0">
              <a:buNone/>
            </a:pPr>
            <a:r>
              <a:rPr lang="en-US" sz="2400" dirty="0" smtClean="0"/>
              <a:t>Students need additional practice in recognizing the properties of a normal distribution.</a:t>
            </a:r>
            <a:endParaRPr lang="en-US" sz="2400" dirty="0" smtClean="0">
              <a:solidFill>
                <a:schemeClr val="tx1"/>
              </a:solidFill>
            </a:endParaRPr>
          </a:p>
          <a:p>
            <a:pPr marL="0" indent="0">
              <a:buNone/>
            </a:pPr>
            <a:r>
              <a:rPr lang="en-US" sz="2400" dirty="0" smtClean="0">
                <a:solidFill>
                  <a:schemeClr val="tx1"/>
                </a:solidFill>
              </a:rPr>
              <a:t>Which description of a normal distribution is most likely NOT true?</a:t>
            </a:r>
          </a:p>
          <a:p>
            <a:pPr>
              <a:spcBef>
                <a:spcPts val="0"/>
              </a:spcBef>
              <a:buNone/>
            </a:pPr>
            <a:endParaRPr lang="en-US" sz="1400" dirty="0" smtClean="0">
              <a:solidFill>
                <a:schemeClr val="tx1"/>
              </a:solidFill>
            </a:endParaRPr>
          </a:p>
          <a:p>
            <a:pPr>
              <a:spcBef>
                <a:spcPts val="0"/>
              </a:spcBef>
              <a:buNone/>
            </a:pPr>
            <a:r>
              <a:rPr lang="en-US" sz="2400" dirty="0" smtClean="0">
                <a:solidFill>
                  <a:schemeClr val="tx1"/>
                </a:solidFill>
              </a:rPr>
              <a:t>A 	Approximately </a:t>
            </a:r>
            <a:r>
              <a:rPr lang="en-US" sz="2200" dirty="0" smtClean="0">
                <a:solidFill>
                  <a:schemeClr val="tx1"/>
                </a:solidFill>
                <a:latin typeface="Cambria Math" panose="02040503050406030204" pitchFamily="18" charset="0"/>
                <a:ea typeface="Cambria Math" panose="02040503050406030204" pitchFamily="18" charset="0"/>
              </a:rPr>
              <a:t>99.7%</a:t>
            </a:r>
            <a:r>
              <a:rPr lang="en-US" sz="2400" dirty="0" smtClean="0">
                <a:solidFill>
                  <a:schemeClr val="tx1"/>
                </a:solidFill>
                <a:latin typeface="Cambria Math" panose="02040503050406030204" pitchFamily="18" charset="0"/>
                <a:ea typeface="Cambria Math" panose="02040503050406030204" pitchFamily="18" charset="0"/>
              </a:rPr>
              <a:t> </a:t>
            </a:r>
            <a:r>
              <a:rPr lang="en-US" sz="2400" dirty="0" smtClean="0">
                <a:solidFill>
                  <a:schemeClr val="tx1"/>
                </a:solidFill>
              </a:rPr>
              <a:t>of the data will fall within three standard deviations of the mean.</a:t>
            </a:r>
          </a:p>
          <a:p>
            <a:pPr>
              <a:spcBef>
                <a:spcPts val="0"/>
              </a:spcBef>
              <a:buNone/>
            </a:pPr>
            <a:r>
              <a:rPr lang="en-US" sz="2400" dirty="0" smtClean="0">
                <a:solidFill>
                  <a:schemeClr val="tx1"/>
                </a:solidFill>
              </a:rPr>
              <a:t>B	Approximately </a:t>
            </a:r>
            <a:r>
              <a:rPr lang="en-US" sz="2200" dirty="0" smtClean="0">
                <a:solidFill>
                  <a:schemeClr val="tx1"/>
                </a:solidFill>
                <a:latin typeface="Cambria Math" panose="02040503050406030204" pitchFamily="18" charset="0"/>
                <a:ea typeface="Cambria Math" panose="02040503050406030204" pitchFamily="18" charset="0"/>
              </a:rPr>
              <a:t>95%</a:t>
            </a:r>
            <a:r>
              <a:rPr lang="en-US" sz="2400" dirty="0" smtClean="0">
                <a:solidFill>
                  <a:schemeClr val="tx1"/>
                </a:solidFill>
              </a:rPr>
              <a:t> of the data will fall within two standard deviations of the mean.	</a:t>
            </a:r>
          </a:p>
          <a:p>
            <a:pPr>
              <a:spcBef>
                <a:spcPts val="0"/>
              </a:spcBef>
              <a:buNone/>
            </a:pPr>
            <a:r>
              <a:rPr lang="en-US" sz="2400" dirty="0" smtClean="0">
                <a:solidFill>
                  <a:schemeClr val="tx1"/>
                </a:solidFill>
              </a:rPr>
              <a:t>C	 Approximately </a:t>
            </a:r>
            <a:r>
              <a:rPr lang="en-US" sz="2200" dirty="0" smtClean="0">
                <a:solidFill>
                  <a:schemeClr val="tx1"/>
                </a:solidFill>
                <a:latin typeface="Cambria Math" panose="02040503050406030204" pitchFamily="18" charset="0"/>
                <a:ea typeface="Cambria Math" panose="02040503050406030204" pitchFamily="18" charset="0"/>
              </a:rPr>
              <a:t>68%</a:t>
            </a:r>
            <a:r>
              <a:rPr lang="en-US" sz="2400" dirty="0" smtClean="0">
                <a:solidFill>
                  <a:schemeClr val="tx1"/>
                </a:solidFill>
                <a:latin typeface="Cambria Math" panose="02040503050406030204" pitchFamily="18" charset="0"/>
                <a:ea typeface="Cambria Math" panose="02040503050406030204" pitchFamily="18" charset="0"/>
              </a:rPr>
              <a:t> </a:t>
            </a:r>
            <a:r>
              <a:rPr lang="en-US" sz="2400" dirty="0" smtClean="0">
                <a:solidFill>
                  <a:schemeClr val="tx1"/>
                </a:solidFill>
              </a:rPr>
              <a:t>of the data will fall within one standard deviation of the mean.</a:t>
            </a:r>
          </a:p>
          <a:p>
            <a:pPr>
              <a:spcBef>
                <a:spcPts val="0"/>
              </a:spcBef>
              <a:buNone/>
            </a:pPr>
            <a:r>
              <a:rPr lang="en-US" sz="2400" dirty="0" smtClean="0">
                <a:solidFill>
                  <a:schemeClr val="tx1"/>
                </a:solidFill>
              </a:rPr>
              <a:t>D 	Approximately </a:t>
            </a:r>
            <a:r>
              <a:rPr lang="en-US" sz="2200" dirty="0" smtClean="0">
                <a:solidFill>
                  <a:schemeClr val="tx1"/>
                </a:solidFill>
                <a:latin typeface="Cambria Math" panose="02040503050406030204" pitchFamily="18" charset="0"/>
                <a:ea typeface="Cambria Math" panose="02040503050406030204" pitchFamily="18" charset="0"/>
              </a:rPr>
              <a:t>34%</a:t>
            </a:r>
            <a:r>
              <a:rPr lang="en-US" sz="2400" dirty="0" smtClean="0">
                <a:solidFill>
                  <a:schemeClr val="tx1"/>
                </a:solidFill>
                <a:latin typeface="Cambria Math" panose="02040503050406030204" pitchFamily="18" charset="0"/>
                <a:ea typeface="Cambria Math" panose="02040503050406030204" pitchFamily="18" charset="0"/>
              </a:rPr>
              <a:t> </a:t>
            </a:r>
            <a:r>
              <a:rPr lang="en-US" sz="2400" dirty="0" smtClean="0">
                <a:solidFill>
                  <a:schemeClr val="tx1"/>
                </a:solidFill>
              </a:rPr>
              <a:t>of the data will fall within one standard deviation of the mean.</a:t>
            </a:r>
          </a:p>
        </p:txBody>
      </p:sp>
      <p:sp>
        <p:nvSpPr>
          <p:cNvPr id="4" name="Rounded Rectangle 3"/>
          <p:cNvSpPr/>
          <p:nvPr/>
        </p:nvSpPr>
        <p:spPr>
          <a:xfrm>
            <a:off x="838200" y="5257800"/>
            <a:ext cx="76200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5943600"/>
            <a:ext cx="7239000" cy="646331"/>
          </a:xfrm>
          <a:prstGeom prst="rect">
            <a:avLst/>
          </a:prstGeom>
          <a:noFill/>
        </p:spPr>
        <p:txBody>
          <a:bodyPr wrap="square" rtlCol="0">
            <a:spAutoFit/>
          </a:bodyPr>
          <a:lstStyle/>
          <a:p>
            <a:endParaRPr lang="en-US" dirty="0" smtClean="0"/>
          </a:p>
          <a:p>
            <a:r>
              <a:rPr lang="en-US" dirty="0" smtClean="0">
                <a:solidFill>
                  <a:srgbClr val="4F6228"/>
                </a:solidFill>
                <a:latin typeface="+mn-lt"/>
              </a:rPr>
              <a:t>For additional assistance:  See </a:t>
            </a:r>
            <a:r>
              <a:rPr lang="en-US" dirty="0" smtClean="0">
                <a:solidFill>
                  <a:srgbClr val="4F6228"/>
                </a:solidFill>
                <a:latin typeface="+mn-lt"/>
                <a:hlinkClick r:id="rId6"/>
              </a:rPr>
              <a:t>Technical Assistance Document for AII.11</a:t>
            </a:r>
            <a:endParaRPr lang="en-US" dirty="0" smtClean="0">
              <a:solidFill>
                <a:srgbClr val="4F6228"/>
              </a:solidFill>
              <a:latin typeface="+mn-lt"/>
            </a:endParaRPr>
          </a:p>
        </p:txBody>
      </p:sp>
      <p:sp>
        <p:nvSpPr>
          <p:cNvPr id="7" name="Slide Number Placeholder 6"/>
          <p:cNvSpPr>
            <a:spLocks noGrp="1"/>
          </p:cNvSpPr>
          <p:nvPr>
            <p:ph type="sldNum" sz="quarter" idx="10"/>
          </p:nvPr>
        </p:nvSpPr>
        <p:spPr/>
        <p:txBody>
          <a:bodyPr/>
          <a:lstStyle/>
          <a:p>
            <a:fld id="{3214E462-F3AB-4A51-B6A4-7374B3FF3BFA}" type="slidenum">
              <a:rPr lang="en-US" smtClean="0"/>
              <a:pPr/>
              <a:t>45</a:t>
            </a:fld>
            <a:endParaRPr lang="en-US"/>
          </a:p>
        </p:txBody>
      </p:sp>
      <p:cxnSp>
        <p:nvCxnSpPr>
          <p:cNvPr id="9" name="Straight Connector 8"/>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4996"/>
    </mc:Choice>
    <mc:Fallback xmlns="">
      <p:transition spd="slow" advTm="449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200" dirty="0" smtClean="0"/>
              <a:t>Suggested Practice for SOL AII.11</a:t>
            </a:r>
            <a:endParaRPr lang="en-US" sz="3200" dirty="0"/>
          </a:p>
        </p:txBody>
      </p:sp>
      <p:sp>
        <p:nvSpPr>
          <p:cNvPr id="3" name="Content Placeholder 2"/>
          <p:cNvSpPr>
            <a:spLocks noGrp="1"/>
          </p:cNvSpPr>
          <p:nvPr>
            <p:ph idx="1"/>
          </p:nvPr>
        </p:nvSpPr>
        <p:spPr>
          <a:xfrm>
            <a:off x="457200" y="990600"/>
            <a:ext cx="8229600" cy="5135563"/>
          </a:xfrm>
        </p:spPr>
        <p:txBody>
          <a:bodyPr/>
          <a:lstStyle/>
          <a:p>
            <a:pPr marL="0" indent="0">
              <a:buNone/>
            </a:pPr>
            <a:r>
              <a:rPr lang="en-US" sz="2400" dirty="0" smtClean="0"/>
              <a:t>Students need additional practice using properties of the normal distribution curve to find the probability of an event, the percent of data that falls within a specified interval, and the number of expected values that fall within a specified interval.</a:t>
            </a:r>
          </a:p>
          <a:p>
            <a:pPr marL="0" indent="0">
              <a:spcBef>
                <a:spcPts val="0"/>
              </a:spcBef>
              <a:buNone/>
            </a:pPr>
            <a:endParaRPr lang="en-US" sz="2400" dirty="0" smtClean="0">
              <a:solidFill>
                <a:schemeClr val="tx1"/>
              </a:solidFill>
            </a:endParaRPr>
          </a:p>
          <a:p>
            <a:pPr marL="365760" indent="-457200">
              <a:spcBef>
                <a:spcPts val="0"/>
              </a:spcBef>
              <a:buNone/>
            </a:pPr>
            <a:r>
              <a:rPr lang="en-US" sz="2400" dirty="0" smtClean="0">
                <a:solidFill>
                  <a:schemeClr val="tx1"/>
                </a:solidFill>
              </a:rPr>
              <a:t>a.  A normally distributed data set has a mean of</a:t>
            </a:r>
            <a:r>
              <a:rPr lang="en-US" sz="2200" dirty="0" smtClean="0">
                <a:solidFill>
                  <a:schemeClr val="tx1"/>
                </a:solidFill>
              </a:rPr>
              <a:t> </a:t>
            </a:r>
            <a:r>
              <a:rPr lang="en-US" sz="2200" dirty="0" smtClean="0">
                <a:solidFill>
                  <a:schemeClr val="tx1"/>
                </a:solidFill>
                <a:latin typeface="Cambria Math" panose="02040503050406030204" pitchFamily="18" charset="0"/>
                <a:ea typeface="Cambria Math" panose="02040503050406030204" pitchFamily="18" charset="0"/>
              </a:rPr>
              <a:t>0</a:t>
            </a:r>
            <a:r>
              <a:rPr lang="en-US" sz="2200" dirty="0" smtClean="0">
                <a:solidFill>
                  <a:schemeClr val="tx1"/>
                </a:solidFill>
              </a:rPr>
              <a:t> </a:t>
            </a:r>
            <a:r>
              <a:rPr lang="en-US" sz="2400" dirty="0" smtClean="0">
                <a:solidFill>
                  <a:schemeClr val="tx1"/>
                </a:solidFill>
              </a:rPr>
              <a:t>and a standard deviation of </a:t>
            </a:r>
            <a:r>
              <a:rPr lang="en-US" sz="2200" dirty="0" smtClean="0">
                <a:solidFill>
                  <a:schemeClr val="tx1"/>
                </a:solidFill>
                <a:latin typeface="Cambria Math" panose="02040503050406030204" pitchFamily="18" charset="0"/>
                <a:ea typeface="Cambria Math" panose="02040503050406030204" pitchFamily="18" charset="0"/>
              </a:rPr>
              <a:t>0.75</a:t>
            </a:r>
            <a:r>
              <a:rPr lang="en-US" sz="2400" dirty="0" smtClean="0">
                <a:solidFill>
                  <a:schemeClr val="tx1"/>
                </a:solidFill>
              </a:rPr>
              <a:t>.  What percent of the data would be expected to be between </a:t>
            </a:r>
            <a:r>
              <a:rPr lang="en-US" sz="2200" dirty="0" smtClean="0">
                <a:solidFill>
                  <a:schemeClr val="tx1"/>
                </a:solidFill>
                <a:latin typeface="Cambria Math" panose="02040503050406030204" pitchFamily="18" charset="0"/>
                <a:ea typeface="Cambria Math" panose="02040503050406030204" pitchFamily="18" charset="0"/>
              </a:rPr>
              <a:t>-1.5 </a:t>
            </a:r>
            <a:r>
              <a:rPr lang="en-US" sz="2400" dirty="0" smtClean="0">
                <a:solidFill>
                  <a:schemeClr val="tx1"/>
                </a:solidFill>
              </a:rPr>
              <a:t>and </a:t>
            </a:r>
            <a:r>
              <a:rPr lang="en-US" sz="2200" dirty="0" smtClean="0">
                <a:solidFill>
                  <a:schemeClr val="tx1"/>
                </a:solidFill>
                <a:latin typeface="Cambria Math" panose="02040503050406030204" pitchFamily="18" charset="0"/>
                <a:ea typeface="Cambria Math" panose="02040503050406030204" pitchFamily="18" charset="0"/>
              </a:rPr>
              <a:t>1.5</a:t>
            </a:r>
            <a:r>
              <a:rPr lang="en-US" sz="2400" dirty="0" smtClean="0">
                <a:solidFill>
                  <a:schemeClr val="tx1"/>
                </a:solidFill>
              </a:rPr>
              <a:t>?</a:t>
            </a:r>
          </a:p>
          <a:p>
            <a:pPr marL="0" indent="0">
              <a:spcBef>
                <a:spcPts val="0"/>
              </a:spcBef>
              <a:buNone/>
            </a:pPr>
            <a:endParaRPr lang="en-US" sz="2400" dirty="0" smtClean="0">
              <a:solidFill>
                <a:schemeClr val="tx1"/>
              </a:solidFill>
            </a:endParaRPr>
          </a:p>
          <a:p>
            <a:pPr marL="365760" indent="-457200">
              <a:spcBef>
                <a:spcPts val="0"/>
              </a:spcBef>
              <a:buNone/>
            </a:pPr>
            <a:r>
              <a:rPr lang="en-US" sz="2400" dirty="0" smtClean="0">
                <a:solidFill>
                  <a:schemeClr val="tx1"/>
                </a:solidFill>
              </a:rPr>
              <a:t>b.  The scores of a college history test were normally distributed with a mean of</a:t>
            </a:r>
            <a:r>
              <a:rPr lang="en-US" sz="2200" dirty="0" smtClean="0">
                <a:solidFill>
                  <a:schemeClr val="tx1"/>
                </a:solidFill>
              </a:rPr>
              <a:t> </a:t>
            </a:r>
            <a:r>
              <a:rPr lang="en-US" sz="2200" dirty="0" smtClean="0">
                <a:solidFill>
                  <a:schemeClr val="tx1"/>
                </a:solidFill>
                <a:latin typeface="Cambria Math" panose="02040503050406030204" pitchFamily="18" charset="0"/>
                <a:ea typeface="Cambria Math" panose="02040503050406030204" pitchFamily="18" charset="0"/>
              </a:rPr>
              <a:t>75</a:t>
            </a:r>
            <a:r>
              <a:rPr lang="en-US" sz="2200" dirty="0" smtClean="0">
                <a:solidFill>
                  <a:schemeClr val="tx1"/>
                </a:solidFill>
              </a:rPr>
              <a:t> </a:t>
            </a:r>
            <a:r>
              <a:rPr lang="en-US" sz="2400" dirty="0" smtClean="0">
                <a:solidFill>
                  <a:schemeClr val="tx1"/>
                </a:solidFill>
              </a:rPr>
              <a:t>and a standard deviation of </a:t>
            </a:r>
            <a:r>
              <a:rPr lang="en-US" sz="2200" dirty="0" smtClean="0">
                <a:solidFill>
                  <a:schemeClr val="tx1"/>
                </a:solidFill>
                <a:latin typeface="Cambria Math" panose="02040503050406030204" pitchFamily="18" charset="0"/>
                <a:ea typeface="Cambria Math" panose="02040503050406030204" pitchFamily="18" charset="0"/>
              </a:rPr>
              <a:t>6</a:t>
            </a:r>
            <a:r>
              <a:rPr lang="en-US" sz="2400" dirty="0" smtClean="0">
                <a:solidFill>
                  <a:schemeClr val="tx1"/>
                </a:solidFill>
              </a:rPr>
              <a:t>.  What is the probability of a student’s score being an</a:t>
            </a:r>
            <a:r>
              <a:rPr lang="en-US" sz="2400" dirty="0" smtClean="0">
                <a:solidFill>
                  <a:schemeClr val="tx1"/>
                </a:solidFill>
                <a:latin typeface="Cambria Math" panose="02040503050406030204" pitchFamily="18" charset="0"/>
                <a:ea typeface="Cambria Math" panose="02040503050406030204" pitchFamily="18" charset="0"/>
              </a:rPr>
              <a:t> </a:t>
            </a:r>
            <a:r>
              <a:rPr lang="en-US" sz="2200" dirty="0" smtClean="0">
                <a:solidFill>
                  <a:schemeClr val="tx1"/>
                </a:solidFill>
                <a:latin typeface="Cambria Math" panose="02040503050406030204" pitchFamily="18" charset="0"/>
                <a:ea typeface="Cambria Math" panose="02040503050406030204" pitchFamily="18" charset="0"/>
              </a:rPr>
              <a:t>80</a:t>
            </a:r>
            <a:r>
              <a:rPr lang="en-US" sz="2400" dirty="0" smtClean="0">
                <a:solidFill>
                  <a:schemeClr val="tx1"/>
                </a:solidFill>
                <a:latin typeface="Cambria Math" panose="02040503050406030204" pitchFamily="18" charset="0"/>
                <a:ea typeface="Cambria Math" panose="02040503050406030204" pitchFamily="18" charset="0"/>
              </a:rPr>
              <a:t> </a:t>
            </a:r>
            <a:r>
              <a:rPr lang="en-US" sz="2400" dirty="0" smtClean="0">
                <a:solidFill>
                  <a:schemeClr val="tx1"/>
                </a:solidFill>
              </a:rPr>
              <a:t>or lower?</a:t>
            </a:r>
          </a:p>
          <a:p>
            <a:endParaRPr lang="en-US" dirty="0"/>
          </a:p>
        </p:txBody>
      </p:sp>
      <p:sp>
        <p:nvSpPr>
          <p:cNvPr id="4" name="TextBox 3"/>
          <p:cNvSpPr txBox="1"/>
          <p:nvPr/>
        </p:nvSpPr>
        <p:spPr>
          <a:xfrm>
            <a:off x="6223000" y="3898900"/>
            <a:ext cx="1524000" cy="430887"/>
          </a:xfrm>
          <a:prstGeom prst="rect">
            <a:avLst/>
          </a:prstGeom>
          <a:noFill/>
        </p:spPr>
        <p:txBody>
          <a:bodyPr wrap="square" rtlCol="0">
            <a:spAutoFit/>
          </a:bodyPr>
          <a:lstStyle/>
          <a:p>
            <a:r>
              <a:rPr lang="en-US" sz="2200" b="1" dirty="0" smtClean="0">
                <a:solidFill>
                  <a:srgbClr val="FF0000"/>
                </a:solidFill>
                <a:latin typeface="Cambria Math" panose="02040503050406030204" pitchFamily="18" charset="0"/>
                <a:ea typeface="Cambria Math" panose="02040503050406030204" pitchFamily="18" charset="0"/>
              </a:rPr>
              <a:t>95%</a:t>
            </a:r>
            <a:endParaRPr lang="en-US" sz="2200" b="1" dirty="0">
              <a:solidFill>
                <a:srgbClr val="FF0000"/>
              </a:solidFill>
              <a:latin typeface="Cambria Math" panose="02040503050406030204" pitchFamily="18" charset="0"/>
              <a:ea typeface="Cambria Math" panose="02040503050406030204" pitchFamily="18" charset="0"/>
            </a:endParaRPr>
          </a:p>
        </p:txBody>
      </p:sp>
      <p:sp>
        <p:nvSpPr>
          <p:cNvPr id="5" name="Slide Number Placeholder 4"/>
          <p:cNvSpPr>
            <a:spLocks noGrp="1"/>
          </p:cNvSpPr>
          <p:nvPr>
            <p:ph type="sldNum" sz="quarter" idx="10"/>
          </p:nvPr>
        </p:nvSpPr>
        <p:spPr/>
        <p:txBody>
          <a:bodyPr/>
          <a:lstStyle/>
          <a:p>
            <a:fld id="{3214E462-F3AB-4A51-B6A4-7374B3FF3BFA}" type="slidenum">
              <a:rPr lang="en-US" smtClean="0"/>
              <a:pPr/>
              <a:t>46</a:t>
            </a:fld>
            <a:endParaRPr lang="en-US"/>
          </a:p>
        </p:txBody>
      </p:sp>
      <p:sp>
        <p:nvSpPr>
          <p:cNvPr id="6" name="TextBox 5"/>
          <p:cNvSpPr txBox="1"/>
          <p:nvPr/>
        </p:nvSpPr>
        <p:spPr>
          <a:xfrm>
            <a:off x="4191000" y="5786735"/>
            <a:ext cx="1371600" cy="430887"/>
          </a:xfrm>
          <a:prstGeom prst="rect">
            <a:avLst/>
          </a:prstGeom>
          <a:noFill/>
        </p:spPr>
        <p:txBody>
          <a:bodyPr wrap="square" rtlCol="0">
            <a:spAutoFit/>
          </a:bodyPr>
          <a:lstStyle/>
          <a:p>
            <a:r>
              <a:rPr lang="en-US" sz="2200" b="1" dirty="0" smtClean="0">
                <a:solidFill>
                  <a:srgbClr val="FF0000"/>
                </a:solidFill>
                <a:latin typeface="Cambria Math" panose="02040503050406030204" pitchFamily="18" charset="0"/>
                <a:ea typeface="Cambria Math" panose="02040503050406030204" pitchFamily="18" charset="0"/>
              </a:rPr>
              <a:t>80%</a:t>
            </a:r>
            <a:endParaRPr lang="en-US" sz="2200" b="1" dirty="0">
              <a:solidFill>
                <a:srgbClr val="FF0000"/>
              </a:solidFill>
              <a:latin typeface="Cambria Math" panose="02040503050406030204" pitchFamily="18" charset="0"/>
              <a:ea typeface="Cambria Math" panose="02040503050406030204" pitchFamily="18" charset="0"/>
            </a:endParaRPr>
          </a:p>
        </p:txBody>
      </p:sp>
      <p:cxnSp>
        <p:nvCxnSpPr>
          <p:cNvPr id="7" name="Straight Connector 6"/>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2936"/>
    </mc:Choice>
    <mc:Fallback xmlns="">
      <p:transition spd="slow" advTm="42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9"/>
                </p:tgtEl>
              </p:cMediaNode>
            </p:audio>
          </p:childTnLst>
        </p:cTn>
      </p:par>
    </p:tnLst>
    <p:bldLst>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Suggested Practice for SOL AII.11</a:t>
            </a:r>
            <a:endParaRPr lang="en-US" sz="3200" dirty="0"/>
          </a:p>
        </p:txBody>
      </p:sp>
      <p:sp>
        <p:nvSpPr>
          <p:cNvPr id="3" name="Content Placeholder 2"/>
          <p:cNvSpPr>
            <a:spLocks noGrp="1"/>
          </p:cNvSpPr>
          <p:nvPr>
            <p:ph idx="1"/>
          </p:nvPr>
        </p:nvSpPr>
        <p:spPr/>
        <p:txBody>
          <a:bodyPr/>
          <a:lstStyle/>
          <a:p>
            <a:pPr marL="0" indent="0">
              <a:buNone/>
            </a:pPr>
            <a:r>
              <a:rPr lang="en-US" sz="2400" dirty="0" smtClean="0">
                <a:solidFill>
                  <a:schemeClr val="tx1"/>
                </a:solidFill>
              </a:rPr>
              <a:t>Bayside Elementary School is visiting a local amusement park.  One of the amusement park’s attractions requires that children must be at least </a:t>
            </a:r>
            <a:r>
              <a:rPr lang="en-US" sz="2400" dirty="0" smtClean="0">
                <a:solidFill>
                  <a:schemeClr val="tx1"/>
                </a:solidFill>
                <a:latin typeface="Cambria Math" panose="02040503050406030204" pitchFamily="18" charset="0"/>
                <a:ea typeface="Cambria Math" panose="02040503050406030204" pitchFamily="18" charset="0"/>
              </a:rPr>
              <a:t>44</a:t>
            </a:r>
            <a:r>
              <a:rPr lang="en-US" sz="2400" dirty="0" smtClean="0">
                <a:solidFill>
                  <a:schemeClr val="tx1"/>
                </a:solidFill>
              </a:rPr>
              <a:t> inches tall to ride.  The heights of children at Bayside Elementary are normally distributed with a mean of </a:t>
            </a:r>
            <a:r>
              <a:rPr lang="en-US" sz="2400" dirty="0" smtClean="0">
                <a:solidFill>
                  <a:schemeClr val="tx1"/>
                </a:solidFill>
                <a:latin typeface="Cambria Math" panose="02040503050406030204" pitchFamily="18" charset="0"/>
                <a:ea typeface="Cambria Math" panose="02040503050406030204" pitchFamily="18" charset="0"/>
              </a:rPr>
              <a:t>43</a:t>
            </a:r>
            <a:r>
              <a:rPr lang="en-US" sz="2400" dirty="0" smtClean="0">
                <a:solidFill>
                  <a:schemeClr val="tx1"/>
                </a:solidFill>
              </a:rPr>
              <a:t> inches and a standard deviation of </a:t>
            </a:r>
            <a:r>
              <a:rPr lang="en-US" sz="2400" dirty="0" smtClean="0">
                <a:solidFill>
                  <a:schemeClr val="tx1"/>
                </a:solidFill>
                <a:latin typeface="Cambria Math" panose="02040503050406030204" pitchFamily="18" charset="0"/>
                <a:ea typeface="Cambria Math" panose="02040503050406030204" pitchFamily="18" charset="0"/>
              </a:rPr>
              <a:t>3.4</a:t>
            </a:r>
            <a:r>
              <a:rPr lang="en-US" sz="2400" dirty="0" smtClean="0">
                <a:solidFill>
                  <a:schemeClr val="tx1"/>
                </a:solidFill>
              </a:rPr>
              <a:t> inches.  What is the probability rounded to the nearest tenth that a child selected at random does NOT meet the height requirement for the amusement park attraction?</a:t>
            </a:r>
            <a:endParaRPr lang="en-US" sz="2400" dirty="0">
              <a:solidFill>
                <a:schemeClr val="tx1"/>
              </a:solidFill>
            </a:endParaRPr>
          </a:p>
        </p:txBody>
      </p:sp>
      <p:sp>
        <p:nvSpPr>
          <p:cNvPr id="4" name="TextBox 3"/>
          <p:cNvSpPr txBox="1"/>
          <p:nvPr/>
        </p:nvSpPr>
        <p:spPr>
          <a:xfrm>
            <a:off x="2971800" y="4719935"/>
            <a:ext cx="3352800" cy="461665"/>
          </a:xfrm>
          <a:prstGeom prst="rect">
            <a:avLst/>
          </a:prstGeom>
          <a:noFill/>
        </p:spPr>
        <p:txBody>
          <a:bodyPr wrap="square" rtlCol="0">
            <a:spAutoFit/>
          </a:bodyPr>
          <a:lstStyle/>
          <a:p>
            <a:r>
              <a:rPr lang="en-US" sz="2400" b="1" dirty="0" smtClean="0">
                <a:solidFill>
                  <a:srgbClr val="FF0000"/>
                </a:solidFill>
                <a:latin typeface="+mj-lt"/>
              </a:rPr>
              <a:t>Approximately  </a:t>
            </a:r>
            <a:r>
              <a:rPr lang="en-US" sz="2400" b="1" dirty="0" smtClean="0">
                <a:solidFill>
                  <a:srgbClr val="FF0000"/>
                </a:solidFill>
                <a:latin typeface="Cambria Math" panose="02040503050406030204" pitchFamily="18" charset="0"/>
                <a:ea typeface="Cambria Math" panose="02040503050406030204" pitchFamily="18" charset="0"/>
              </a:rPr>
              <a:t>61.6%</a:t>
            </a:r>
            <a:endParaRPr lang="en-US" sz="2400" b="1" dirty="0">
              <a:solidFill>
                <a:srgbClr val="FF0000"/>
              </a:solidFill>
              <a:latin typeface="Cambria Math" panose="02040503050406030204" pitchFamily="18" charset="0"/>
              <a:ea typeface="Cambria Math" panose="02040503050406030204" pitchFamily="18" charset="0"/>
            </a:endParaRPr>
          </a:p>
        </p:txBody>
      </p:sp>
      <p:sp>
        <p:nvSpPr>
          <p:cNvPr id="6" name="Slide Number Placeholder 5"/>
          <p:cNvSpPr>
            <a:spLocks noGrp="1"/>
          </p:cNvSpPr>
          <p:nvPr>
            <p:ph type="sldNum" sz="quarter" idx="10"/>
          </p:nvPr>
        </p:nvSpPr>
        <p:spPr/>
        <p:txBody>
          <a:bodyPr/>
          <a:lstStyle/>
          <a:p>
            <a:fld id="{3214E462-F3AB-4A51-B6A4-7374B3FF3BFA}" type="slidenum">
              <a:rPr lang="en-US" smtClean="0"/>
              <a:pPr/>
              <a:t>47</a:t>
            </a:fld>
            <a:endParaRPr lang="en-US"/>
          </a:p>
        </p:txBody>
      </p:sp>
      <p:cxnSp>
        <p:nvCxnSpPr>
          <p:cNvPr id="10" name="Straight Connector 9"/>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3331"/>
    </mc:Choice>
    <mc:Fallback xmlns="">
      <p:transition spd="slow" advTm="333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7"/>
                </p:tgtEl>
              </p:cMediaNode>
            </p:audio>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0">
              <a:spcBef>
                <a:spcPts val="0"/>
              </a:spcBef>
              <a:buNone/>
            </a:pPr>
            <a:r>
              <a:rPr lang="en-US" sz="2800" dirty="0" smtClean="0"/>
              <a:t>This concludes the student performance information for the spring 2014 Algebra II SOL test.</a:t>
            </a:r>
          </a:p>
          <a:p>
            <a:pPr>
              <a:spcBef>
                <a:spcPts val="0"/>
              </a:spcBef>
              <a:buNone/>
            </a:pPr>
            <a:endParaRPr lang="en-US" sz="2800" dirty="0" smtClean="0"/>
          </a:p>
          <a:p>
            <a:pPr marL="0">
              <a:spcBef>
                <a:spcPts val="0"/>
              </a:spcBef>
              <a:buNone/>
            </a:pPr>
            <a:r>
              <a:rPr lang="en-US" sz="2800" dirty="0" smtClean="0"/>
              <a:t>Additionally, test preparation </a:t>
            </a:r>
            <a:r>
              <a:rPr lang="en-US" sz="2800" b="1" dirty="0" smtClean="0"/>
              <a:t>practice items </a:t>
            </a:r>
            <a:r>
              <a:rPr lang="en-US" sz="2800" dirty="0" smtClean="0"/>
              <a:t>for</a:t>
            </a:r>
          </a:p>
          <a:p>
            <a:pPr marL="0">
              <a:spcBef>
                <a:spcPts val="0"/>
              </a:spcBef>
              <a:buNone/>
            </a:pPr>
            <a:r>
              <a:rPr lang="en-US" sz="2800" dirty="0" smtClean="0"/>
              <a:t>Algebra II can be found on the Virginia Department of Education Web site at:</a:t>
            </a:r>
          </a:p>
          <a:p>
            <a:pPr>
              <a:spcBef>
                <a:spcPts val="0"/>
              </a:spcBef>
              <a:buNone/>
            </a:pPr>
            <a:endParaRPr lang="en-US" sz="2000" b="1" dirty="0" smtClean="0">
              <a:solidFill>
                <a:srgbClr val="002060"/>
              </a:solidFill>
            </a:endParaRPr>
          </a:p>
          <a:p>
            <a:pPr marL="0">
              <a:spcBef>
                <a:spcPts val="0"/>
              </a:spcBef>
              <a:buNone/>
            </a:pPr>
            <a:r>
              <a:rPr lang="en-US" sz="2400" b="1" dirty="0" smtClean="0">
                <a:solidFill>
                  <a:srgbClr val="6600FF"/>
                </a:solidFill>
                <a:hlinkClick r:id="rId6"/>
              </a:rPr>
              <a:t>http://www.doe.virginia.gov/testing/sol/practice_items/index.shtml#math</a:t>
            </a:r>
            <a:r>
              <a:rPr lang="en-US" sz="2400" b="1" dirty="0" smtClean="0">
                <a:solidFill>
                  <a:srgbClr val="6600FF"/>
                </a:solidFill>
              </a:rPr>
              <a:t> </a:t>
            </a:r>
          </a:p>
          <a:p>
            <a:pPr marL="114300" indent="-457200" eaLnBrk="1" hangingPunct="1">
              <a:buNone/>
            </a:pPr>
            <a:endParaRPr lang="en-US" sz="2000" b="1" dirty="0" smtClean="0"/>
          </a:p>
          <a:p>
            <a:pPr marL="114300" indent="-457200" eaLnBrk="1" hangingPunct="1">
              <a:buNone/>
            </a:pPr>
            <a:endParaRPr lang="en-US" sz="2000" b="1" dirty="0" smtClean="0"/>
          </a:p>
          <a:p>
            <a:pPr marL="114300" indent="-457200" eaLnBrk="1" hangingPunct="1">
              <a:buFont typeface="Wingdings 2" pitchFamily="18" charset="2"/>
              <a:buAutoNum type="alphaLcParenR"/>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smtClean="0">
                <a:solidFill>
                  <a:srgbClr val="4F6228"/>
                </a:solidFill>
              </a:rPr>
              <a:t>Practice Items</a:t>
            </a:r>
            <a:endParaRPr lang="en-US" sz="3200" b="1" dirty="0">
              <a:solidFill>
                <a:srgbClr val="4F6228"/>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9084" name="Equation" r:id="rId8" imgW="114151" imgH="215619" progId="Equation.3">
                  <p:embed/>
                </p:oleObj>
              </mc:Choice>
              <mc:Fallback>
                <p:oleObj name="Equation" r:id="rId8" imgW="114151" imgH="215619" progId="Equation.3">
                  <p:embed/>
                  <p:pic>
                    <p:nvPicPr>
                      <p:cNvPr id="0" name="Picture 1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9085" name="Equation" r:id="rId10" imgW="114151" imgH="215619" progId="Equation.3">
                  <p:embed/>
                </p:oleObj>
              </mc:Choice>
              <mc:Fallback>
                <p:oleObj name="Equation" r:id="rId10" imgW="114151" imgH="215619" progId="Equation.3">
                  <p:embed/>
                  <p:pic>
                    <p:nvPicPr>
                      <p:cNvPr id="0" name="Picture 18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9086" name="Equation" r:id="rId11" imgW="114151" imgH="215619" progId="Equation.3">
                  <p:embed/>
                </p:oleObj>
              </mc:Choice>
              <mc:Fallback>
                <p:oleObj name="Equation" r:id="rId11" imgW="114151" imgH="215619" progId="Equation.3">
                  <p:embed/>
                  <p:pic>
                    <p:nvPicPr>
                      <p:cNvPr id="0" name="Picture 18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5" name="Straight Connector 5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52" name="Slide Number Placeholder 51"/>
          <p:cNvSpPr>
            <a:spLocks noGrp="1"/>
          </p:cNvSpPr>
          <p:nvPr>
            <p:ph type="sldNum" sz="quarter" idx="10"/>
          </p:nvPr>
        </p:nvSpPr>
        <p:spPr/>
        <p:txBody>
          <a:bodyPr/>
          <a:lstStyle/>
          <a:p>
            <a:fld id="{3214E462-F3AB-4A51-B6A4-7374B3FF3BFA}" type="slidenum">
              <a:rPr lang="en-US" smtClean="0"/>
              <a:pPr/>
              <a:t>48</a:t>
            </a:fld>
            <a:endParaRPr lang="en-US"/>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193"/>
    </mc:Choice>
    <mc:Fallback xmlns="">
      <p:transition spd="slow" advTm="241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0" algn="ctr">
              <a:spcBef>
                <a:spcPts val="0"/>
              </a:spcBef>
              <a:buNone/>
            </a:pPr>
            <a:r>
              <a:rPr lang="en-US" sz="2800" b="1" dirty="0" smtClean="0"/>
              <a:t>For questions regarding assessment, please contact</a:t>
            </a:r>
          </a:p>
          <a:p>
            <a:pPr marL="0" algn="ctr">
              <a:spcBef>
                <a:spcPts val="0"/>
              </a:spcBef>
              <a:buNone/>
            </a:pPr>
            <a:r>
              <a:rPr lang="en-US" sz="2800" b="1" dirty="0" smtClean="0">
                <a:solidFill>
                  <a:srgbClr val="77933C"/>
                </a:solidFill>
                <a:hlinkClick r:id="rId6"/>
              </a:rPr>
              <a:t>Student_assessment@doe.virginia.gov</a:t>
            </a:r>
            <a:endParaRPr lang="en-US" sz="2800" b="1" dirty="0" smtClean="0">
              <a:solidFill>
                <a:srgbClr val="77933C"/>
              </a:solidFill>
            </a:endParaRPr>
          </a:p>
          <a:p>
            <a:pPr marL="0" algn="ctr">
              <a:spcBef>
                <a:spcPts val="0"/>
              </a:spcBef>
              <a:buNone/>
            </a:pPr>
            <a:endParaRPr lang="en-US" sz="2800" b="1" dirty="0"/>
          </a:p>
          <a:p>
            <a:pPr marL="0" algn="ctr">
              <a:spcBef>
                <a:spcPts val="0"/>
              </a:spcBef>
              <a:buNone/>
            </a:pPr>
            <a:r>
              <a:rPr lang="en-US" sz="2800" b="1" dirty="0" smtClean="0"/>
              <a:t>For questions regarding instruction, please contact </a:t>
            </a:r>
            <a:r>
              <a:rPr lang="en-US" sz="2800" b="1" dirty="0" smtClean="0">
                <a:hlinkClick r:id="rId7"/>
              </a:rPr>
              <a:t>Michael.Bolling@doe.virginia.gov</a:t>
            </a:r>
            <a:r>
              <a:rPr lang="en-US" sz="2800" b="1" dirty="0" smtClean="0"/>
              <a:t> </a:t>
            </a:r>
          </a:p>
          <a:p>
            <a:pPr>
              <a:spcBef>
                <a:spcPts val="0"/>
              </a:spcBef>
              <a:buNone/>
            </a:pPr>
            <a:endParaRPr lang="en-US" sz="2800" dirty="0" smtClean="0"/>
          </a:p>
          <a:p>
            <a:pPr marL="114300" indent="-457200" eaLnBrk="1" hangingPunct="1">
              <a:buNone/>
            </a:pPr>
            <a:endParaRPr lang="en-US" sz="2000" b="1" dirty="0" smtClean="0"/>
          </a:p>
          <a:p>
            <a:pPr marL="114300" indent="-457200" eaLnBrk="1" hangingPunct="1">
              <a:buFont typeface="Wingdings 2" pitchFamily="18" charset="2"/>
              <a:buAutoNum type="alphaLcParenR"/>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smtClean="0">
                <a:solidFill>
                  <a:srgbClr val="4F6228"/>
                </a:solidFill>
              </a:rPr>
              <a:t>Contact Information</a:t>
            </a:r>
            <a:endParaRPr lang="en-US" sz="3200" b="1" dirty="0">
              <a:solidFill>
                <a:srgbClr val="4F6228"/>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8"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smtClean="0">
              <a:solidFill>
                <a:prstClr val="black"/>
              </a:solidFill>
            </a:endParaRPr>
          </a:p>
          <a:p>
            <a:r>
              <a:rPr lang="en-US" b="1" dirty="0" smtClean="0">
                <a:solidFill>
                  <a:prstClr val="black"/>
                </a:solidFill>
              </a:rPr>
              <a:t> </a:t>
            </a: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a:solidFill>
                <a:prstClr val="black"/>
              </a:solidFill>
            </a:endParaRPr>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49303" name="Equation" r:id="rId9" imgW="114151" imgH="215619" progId="Equation.3">
                  <p:embed/>
                </p:oleObj>
              </mc:Choice>
              <mc:Fallback>
                <p:oleObj name="Equation" r:id="rId9" imgW="114151" imgH="215619" progId="Equation.3">
                  <p:embed/>
                  <p:pic>
                    <p:nvPicPr>
                      <p:cNvPr id="0" name="Picture 1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49304" name="Equation" r:id="rId11" imgW="114151" imgH="215619" progId="Equation.3">
                  <p:embed/>
                </p:oleObj>
              </mc:Choice>
              <mc:Fallback>
                <p:oleObj name="Equation" r:id="rId11" imgW="114151" imgH="215619" progId="Equation.3">
                  <p:embed/>
                  <p:pic>
                    <p:nvPicPr>
                      <p:cNvPr id="0" name="Picture 1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49305" name="Equation" r:id="rId12" imgW="114151" imgH="215619" progId="Equation.3">
                  <p:embed/>
                </p:oleObj>
              </mc:Choice>
              <mc:Fallback>
                <p:oleObj name="Equation" r:id="rId12" imgW="114151" imgH="215619" progId="Equation.3">
                  <p:embed/>
                  <p:pic>
                    <p:nvPicPr>
                      <p:cNvPr id="0" name="Picture 1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cxnSp>
        <p:nvCxnSpPr>
          <p:cNvPr id="54" name="Straight Connector 5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66363938"/>
      </p:ext>
    </p:extLst>
  </p:cSld>
  <p:clrMapOvr>
    <a:masterClrMapping/>
  </p:clrMapOvr>
  <mc:AlternateContent xmlns:mc="http://schemas.openxmlformats.org/markup-compatibility/2006" xmlns:p14="http://schemas.microsoft.com/office/powerpoint/2010/main">
    <mc:Choice Requires="p14">
      <p:transition spd="slow" p14:dur="2000" advTm="12722"/>
    </mc:Choice>
    <mc:Fallback xmlns="">
      <p:transition spd="slow" advTm="127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Suggested Practice for SOL AII.1b</a:t>
            </a:r>
            <a:endParaRPr lang="en-US" sz="3200" dirty="0"/>
          </a:p>
        </p:txBody>
      </p:sp>
      <p:sp>
        <p:nvSpPr>
          <p:cNvPr id="3" name="Content Placeholder 2"/>
          <p:cNvSpPr>
            <a:spLocks noGrp="1"/>
          </p:cNvSpPr>
          <p:nvPr>
            <p:ph idx="1"/>
          </p:nvPr>
        </p:nvSpPr>
        <p:spPr/>
        <p:txBody>
          <a:bodyPr/>
          <a:lstStyle/>
          <a:p>
            <a:pPr marL="0" indent="0">
              <a:buNone/>
            </a:pPr>
            <a:r>
              <a:rPr lang="en-US" sz="2400" dirty="0" smtClean="0"/>
              <a:t>Students need additional practice simplifying and performing operations on radical expressions.</a:t>
            </a:r>
          </a:p>
          <a:p>
            <a:pPr marL="0" indent="0">
              <a:buNone/>
            </a:pPr>
            <a:endParaRPr lang="en-US" sz="2400" dirty="0" smtClean="0"/>
          </a:p>
          <a:p>
            <a:pPr marL="0" indent="0">
              <a:buNone/>
            </a:pPr>
            <a:r>
              <a:rPr lang="en-US" sz="2400" dirty="0" smtClean="0">
                <a:solidFill>
                  <a:schemeClr val="tx1"/>
                </a:solidFill>
              </a:rPr>
              <a:t>Simplify the expression for positive </a:t>
            </a:r>
            <a:r>
              <a:rPr lang="en-US" sz="2400" i="1" dirty="0" smtClean="0">
                <a:solidFill>
                  <a:schemeClr val="tx1"/>
                </a:solidFill>
                <a:latin typeface="Times New Roman" pitchFamily="18" charset="0"/>
                <a:cs typeface="Times New Roman" pitchFamily="18" charset="0"/>
              </a:rPr>
              <a:t>x</a:t>
            </a:r>
            <a:r>
              <a:rPr lang="en-US" sz="2400" dirty="0" smtClean="0">
                <a:solidFill>
                  <a:schemeClr val="tx1"/>
                </a:solidFill>
              </a:rPr>
              <a:t> and </a:t>
            </a:r>
            <a:r>
              <a:rPr lang="en-US" sz="2400" i="1" dirty="0" smtClean="0">
                <a:solidFill>
                  <a:schemeClr val="tx1"/>
                </a:solidFill>
                <a:latin typeface="Times New Roman" pitchFamily="18" charset="0"/>
                <a:cs typeface="Times New Roman" pitchFamily="18" charset="0"/>
              </a:rPr>
              <a:t>y </a:t>
            </a:r>
            <a:r>
              <a:rPr lang="en-US" sz="2400" dirty="0" smtClean="0">
                <a:solidFill>
                  <a:schemeClr val="tx1"/>
                </a:solidFill>
              </a:rPr>
              <a:t>values.</a:t>
            </a:r>
          </a:p>
          <a:p>
            <a:pPr marL="0" indent="0">
              <a:buNone/>
            </a:pPr>
            <a:endParaRPr lang="en-US" sz="2400" dirty="0" smtClean="0">
              <a:solidFill>
                <a:schemeClr val="tx1"/>
              </a:solidFill>
            </a:endParaRPr>
          </a:p>
          <a:p>
            <a:pPr marL="0" indent="0">
              <a:buNone/>
            </a:pPr>
            <a:r>
              <a:rPr lang="en-US" sz="2400" dirty="0" smtClean="0">
                <a:solidFill>
                  <a:schemeClr val="tx1"/>
                </a:solidFill>
              </a:rPr>
              <a:t>a.</a:t>
            </a:r>
          </a:p>
          <a:p>
            <a:pPr marL="0" indent="0">
              <a:buNone/>
            </a:pPr>
            <a:endParaRPr lang="en-US" sz="2400" dirty="0" smtClean="0">
              <a:solidFill>
                <a:schemeClr val="tx1"/>
              </a:solidFill>
            </a:endParaRPr>
          </a:p>
          <a:p>
            <a:pPr marL="0" indent="0">
              <a:buNone/>
            </a:pPr>
            <a:r>
              <a:rPr lang="en-US" sz="2400" dirty="0" smtClean="0">
                <a:solidFill>
                  <a:schemeClr val="tx1"/>
                </a:solidFill>
              </a:rPr>
              <a:t>b.</a:t>
            </a:r>
          </a:p>
          <a:p>
            <a:pPr>
              <a:buNone/>
            </a:pPr>
            <a:endParaRPr lang="en-US" dirty="0"/>
          </a:p>
        </p:txBody>
      </p:sp>
      <p:sp>
        <p:nvSpPr>
          <p:cNvPr id="3584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01"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219200" y="3644900"/>
            <a:ext cx="1371600" cy="495300"/>
          </a:xfrm>
          <a:prstGeom prst="rect">
            <a:avLst/>
          </a:prstGeom>
          <a:noFill/>
        </p:spPr>
      </p:pic>
      <p:sp>
        <p:nvSpPr>
          <p:cNvPr id="358403" name="Rectangle 3"/>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40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04"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343400" y="3683000"/>
            <a:ext cx="1524000" cy="466725"/>
          </a:xfrm>
          <a:prstGeom prst="rect">
            <a:avLst/>
          </a:prstGeom>
          <a:noFill/>
        </p:spPr>
      </p:pic>
      <p:sp>
        <p:nvSpPr>
          <p:cNvPr id="358406" name="Rectangle 6"/>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40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09" name="Rectangle 9"/>
          <p:cNvSpPr>
            <a:spLocks noChangeArrowheads="1"/>
          </p:cNvSpPr>
          <p:nvPr/>
        </p:nvSpPr>
        <p:spPr bwMode="auto">
          <a:xfrm>
            <a:off x="0" y="971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41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10"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19200" y="4533900"/>
            <a:ext cx="1933575" cy="514350"/>
          </a:xfrm>
          <a:prstGeom prst="rect">
            <a:avLst/>
          </a:prstGeom>
          <a:noFill/>
        </p:spPr>
      </p:pic>
      <p:sp>
        <p:nvSpPr>
          <p:cNvPr id="358412" name="Rectangle 12"/>
          <p:cNvSpPr>
            <a:spLocks noChangeArrowheads="1"/>
          </p:cNvSpPr>
          <p:nvPr/>
        </p:nvSpPr>
        <p:spPr bwMode="auto">
          <a:xfrm>
            <a:off x="0" y="971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41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13"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343400" y="4562475"/>
            <a:ext cx="1190625" cy="466725"/>
          </a:xfrm>
          <a:prstGeom prst="rect">
            <a:avLst/>
          </a:prstGeom>
          <a:noFill/>
        </p:spPr>
      </p:pic>
      <p:sp>
        <p:nvSpPr>
          <p:cNvPr id="358415" name="Rectangle 15"/>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417"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18" name="Rectangle 18"/>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420"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21" name="Rectangle 21"/>
          <p:cNvSpPr>
            <a:spLocks noChangeArrowheads="1"/>
          </p:cNvSpPr>
          <p:nvPr/>
        </p:nvSpPr>
        <p:spPr bwMode="auto">
          <a:xfrm>
            <a:off x="0" y="1257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Slide Number Placeholder 21"/>
          <p:cNvSpPr>
            <a:spLocks noGrp="1"/>
          </p:cNvSpPr>
          <p:nvPr>
            <p:ph type="sldNum" sz="quarter" idx="10"/>
          </p:nvPr>
        </p:nvSpPr>
        <p:spPr/>
        <p:txBody>
          <a:bodyPr/>
          <a:lstStyle/>
          <a:p>
            <a:fld id="{3214E462-F3AB-4A51-B6A4-7374B3FF3BFA}" type="slidenum">
              <a:rPr lang="en-US" smtClean="0"/>
              <a:pPr/>
              <a:t>5</a:t>
            </a:fld>
            <a:endParaRPr lang="en-US"/>
          </a:p>
        </p:txBody>
      </p:sp>
      <p:cxnSp>
        <p:nvCxnSpPr>
          <p:cNvPr id="23" name="Straight Connector 22"/>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4358"/>
    </mc:Choice>
    <mc:Fallback xmlns="">
      <p:transition spd="slow" advTm="343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sz="2400" dirty="0" smtClean="0"/>
              <a:t>Students need additional practice writing radical expressions as expressions containing rational exponents and vice versa.</a:t>
            </a:r>
          </a:p>
          <a:p>
            <a:pPr>
              <a:buNone/>
            </a:pPr>
            <a:endParaRPr lang="en-US" sz="2400" dirty="0" smtClean="0">
              <a:solidFill>
                <a:schemeClr val="tx1"/>
              </a:solidFill>
            </a:endParaRPr>
          </a:p>
          <a:p>
            <a:pPr>
              <a:buNone/>
            </a:pPr>
            <a:r>
              <a:rPr lang="en-US" sz="2400" dirty="0" smtClean="0">
                <a:solidFill>
                  <a:schemeClr val="tx1"/>
                </a:solidFill>
              </a:rPr>
              <a:t>a.  Write an expression in radical form equivalent to                  .</a:t>
            </a:r>
          </a:p>
          <a:p>
            <a:pPr>
              <a:buNone/>
            </a:pPr>
            <a:endParaRPr lang="en-US" sz="2400" dirty="0" smtClean="0">
              <a:solidFill>
                <a:schemeClr val="tx1"/>
              </a:solidFill>
            </a:endParaRPr>
          </a:p>
          <a:p>
            <a:pPr>
              <a:buNone/>
            </a:pPr>
            <a:endParaRPr lang="en-US" sz="2400" dirty="0" smtClean="0">
              <a:solidFill>
                <a:schemeClr val="tx1"/>
              </a:solidFill>
            </a:endParaRPr>
          </a:p>
          <a:p>
            <a:pPr>
              <a:buNone/>
            </a:pPr>
            <a:r>
              <a:rPr lang="en-US" sz="2400" dirty="0" smtClean="0">
                <a:solidFill>
                  <a:schemeClr val="tx1"/>
                </a:solidFill>
              </a:rPr>
              <a:t>b.  Write an expression containing rational exponents   equivalent to                         .</a:t>
            </a:r>
            <a:endParaRPr lang="en-US" sz="2400" dirty="0">
              <a:solidFill>
                <a:schemeClr val="tx1"/>
              </a:solidFill>
            </a:endParaRPr>
          </a:p>
        </p:txBody>
      </p:sp>
      <p:sp>
        <p:nvSpPr>
          <p:cNvPr id="2" name="Title 1"/>
          <p:cNvSpPr>
            <a:spLocks noGrp="1"/>
          </p:cNvSpPr>
          <p:nvPr>
            <p:ph type="title"/>
          </p:nvPr>
        </p:nvSpPr>
        <p:spPr/>
        <p:txBody>
          <a:bodyPr/>
          <a:lstStyle/>
          <a:p>
            <a:r>
              <a:rPr lang="en-US" sz="3200" dirty="0" smtClean="0"/>
              <a:t>Suggested Practice for SOL AII.1c</a:t>
            </a:r>
            <a:endParaRPr lang="en-US" sz="3200" dirty="0"/>
          </a:p>
        </p:txBody>
      </p:sp>
      <p:sp>
        <p:nvSpPr>
          <p:cNvPr id="3604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0449"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53275" y="2701925"/>
            <a:ext cx="1114425" cy="600075"/>
          </a:xfrm>
          <a:prstGeom prst="rect">
            <a:avLst/>
          </a:prstGeom>
          <a:noFill/>
        </p:spPr>
      </p:pic>
      <p:sp>
        <p:nvSpPr>
          <p:cNvPr id="360451" name="Rectangle 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04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0452"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628900" y="4495800"/>
            <a:ext cx="1552575" cy="495300"/>
          </a:xfrm>
          <a:prstGeom prst="rect">
            <a:avLst/>
          </a:prstGeom>
          <a:noFill/>
        </p:spPr>
      </p:pic>
      <p:sp>
        <p:nvSpPr>
          <p:cNvPr id="360454" name="Rectangle 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04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0455"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706687" y="5200650"/>
            <a:ext cx="1143000" cy="590550"/>
          </a:xfrm>
          <a:prstGeom prst="rect">
            <a:avLst/>
          </a:prstGeom>
          <a:noFill/>
        </p:spPr>
      </p:pic>
      <p:sp>
        <p:nvSpPr>
          <p:cNvPr id="360457" name="Rectangle 9"/>
          <p:cNvSpPr>
            <a:spLocks noChangeArrowheads="1"/>
          </p:cNvSpPr>
          <p:nvPr/>
        </p:nvSpPr>
        <p:spPr bwMode="auto">
          <a:xfrm>
            <a:off x="0" y="1047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743200" y="3378200"/>
            <a:ext cx="1552575" cy="800100"/>
          </a:xfrm>
          <a:prstGeom prst="rect">
            <a:avLst/>
          </a:prstGeom>
          <a:noFill/>
        </p:spPr>
      </p:pic>
      <p:sp>
        <p:nvSpPr>
          <p:cNvPr id="16" name="Slide Number Placeholder 15"/>
          <p:cNvSpPr>
            <a:spLocks noGrp="1"/>
          </p:cNvSpPr>
          <p:nvPr>
            <p:ph type="sldNum" sz="quarter" idx="10"/>
          </p:nvPr>
        </p:nvSpPr>
        <p:spPr/>
        <p:txBody>
          <a:bodyPr/>
          <a:lstStyle/>
          <a:p>
            <a:fld id="{3214E462-F3AB-4A51-B6A4-7374B3FF3BFA}" type="slidenum">
              <a:rPr lang="en-US" smtClean="0"/>
              <a:pPr/>
              <a:t>6</a:t>
            </a:fld>
            <a:endParaRPr lang="en-US"/>
          </a:p>
        </p:txBody>
      </p:sp>
      <p:cxnSp>
        <p:nvCxnSpPr>
          <p:cNvPr id="15" name="Straight Connector 1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8376"/>
    </mc:Choice>
    <mc:Fallback xmlns="">
      <p:transition spd="slow" advTm="383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0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Finding the Sum of a </a:t>
            </a:r>
            <a:br>
              <a:rPr lang="en-US" sz="3200" dirty="0" smtClean="0"/>
            </a:br>
            <a:r>
              <a:rPr lang="en-US" sz="3200" dirty="0" smtClean="0"/>
              <a:t>Geometric Series</a:t>
            </a:r>
            <a:endParaRPr lang="en-US" sz="3200" dirty="0"/>
          </a:p>
        </p:txBody>
      </p:sp>
      <p:sp>
        <p:nvSpPr>
          <p:cNvPr id="3" name="Content Placeholder 2"/>
          <p:cNvSpPr>
            <a:spLocks noGrp="1"/>
          </p:cNvSpPr>
          <p:nvPr>
            <p:ph idx="1"/>
          </p:nvPr>
        </p:nvSpPr>
        <p:spPr/>
        <p:txBody>
          <a:bodyPr/>
          <a:lstStyle/>
          <a:p>
            <a:pPr marL="0">
              <a:spcBef>
                <a:spcPts val="0"/>
              </a:spcBef>
              <a:buNone/>
            </a:pPr>
            <a:r>
              <a:rPr lang="en-US" sz="2400" dirty="0" smtClean="0">
                <a:solidFill>
                  <a:schemeClr val="tx1"/>
                </a:solidFill>
              </a:rPr>
              <a:t>SOL AII.2	</a:t>
            </a:r>
          </a:p>
          <a:p>
            <a:pPr marL="0">
              <a:spcBef>
                <a:spcPts val="0"/>
              </a:spcBef>
              <a:buNone/>
            </a:pPr>
            <a:r>
              <a:rPr lang="en-US" sz="2400" dirty="0" smtClean="0">
                <a:solidFill>
                  <a:schemeClr val="tx1"/>
                </a:solidFill>
              </a:rPr>
              <a:t>The student will investigate and apply the properties of</a:t>
            </a:r>
          </a:p>
          <a:p>
            <a:pPr marL="0">
              <a:spcBef>
                <a:spcPts val="0"/>
              </a:spcBef>
              <a:buNone/>
            </a:pPr>
            <a:r>
              <a:rPr lang="en-US" sz="2400" dirty="0" smtClean="0">
                <a:solidFill>
                  <a:schemeClr val="tx1"/>
                </a:solidFill>
              </a:rPr>
              <a:t>arithmetic and geometric sequences and series to solve real-</a:t>
            </a:r>
          </a:p>
          <a:p>
            <a:pPr marL="0">
              <a:spcBef>
                <a:spcPts val="0"/>
              </a:spcBef>
              <a:buNone/>
            </a:pPr>
            <a:r>
              <a:rPr lang="en-US" sz="2400" dirty="0" smtClean="0">
                <a:solidFill>
                  <a:schemeClr val="tx1"/>
                </a:solidFill>
              </a:rPr>
              <a:t>world problems, including writing the first </a:t>
            </a:r>
            <a:r>
              <a:rPr lang="en-US" sz="2400" i="1" dirty="0" smtClean="0">
                <a:solidFill>
                  <a:schemeClr val="tx1"/>
                </a:solidFill>
                <a:latin typeface="Times New Roman" pitchFamily="18" charset="0"/>
                <a:cs typeface="Times New Roman" pitchFamily="18" charset="0"/>
              </a:rPr>
              <a:t>n</a:t>
            </a:r>
            <a:r>
              <a:rPr lang="en-US" sz="2400" dirty="0" smtClean="0">
                <a:solidFill>
                  <a:schemeClr val="tx1"/>
                </a:solidFill>
              </a:rPr>
              <a:t> terms, finding the</a:t>
            </a:r>
          </a:p>
          <a:p>
            <a:pPr marL="0">
              <a:spcBef>
                <a:spcPts val="0"/>
              </a:spcBef>
              <a:buNone/>
            </a:pPr>
            <a:r>
              <a:rPr lang="en-US" sz="2400" i="1" dirty="0" smtClean="0">
                <a:solidFill>
                  <a:schemeClr val="tx1"/>
                </a:solidFill>
                <a:latin typeface="Times New Roman" pitchFamily="18" charset="0"/>
                <a:cs typeface="Times New Roman" pitchFamily="18" charset="0"/>
              </a:rPr>
              <a:t>n</a:t>
            </a:r>
            <a:r>
              <a:rPr lang="en-US" sz="2400" baseline="30000" dirty="0" smtClean="0">
                <a:solidFill>
                  <a:schemeClr val="tx1"/>
                </a:solidFill>
              </a:rPr>
              <a:t>th</a:t>
            </a:r>
            <a:r>
              <a:rPr lang="en-US" sz="2400" dirty="0" smtClean="0">
                <a:solidFill>
                  <a:schemeClr val="tx1"/>
                </a:solidFill>
              </a:rPr>
              <a:t> term, and </a:t>
            </a:r>
            <a:r>
              <a:rPr lang="en-US" sz="2400" dirty="0" smtClean="0"/>
              <a:t>evaluating summation formulas</a:t>
            </a:r>
            <a:r>
              <a:rPr lang="en-US" sz="2400" dirty="0" smtClean="0">
                <a:solidFill>
                  <a:schemeClr val="tx1"/>
                </a:solidFill>
              </a:rPr>
              <a:t>. Notation will </a:t>
            </a:r>
          </a:p>
          <a:p>
            <a:pPr marL="0">
              <a:spcBef>
                <a:spcPts val="0"/>
              </a:spcBef>
              <a:buNone/>
            </a:pPr>
            <a:r>
              <a:rPr lang="en-US" sz="2400" dirty="0" smtClean="0">
                <a:solidFill>
                  <a:schemeClr val="tx1"/>
                </a:solidFill>
              </a:rPr>
              <a:t>include     and </a:t>
            </a:r>
            <a:r>
              <a:rPr lang="en-US" sz="2400" i="1" dirty="0" smtClean="0">
                <a:solidFill>
                  <a:schemeClr val="tx1"/>
                </a:solidFill>
                <a:latin typeface="Times New Roman" pitchFamily="18" charset="0"/>
                <a:cs typeface="Times New Roman" pitchFamily="18" charset="0"/>
              </a:rPr>
              <a:t>a</a:t>
            </a:r>
            <a:r>
              <a:rPr lang="en-US" sz="2400" i="1" baseline="-25000" dirty="0" smtClean="0">
                <a:solidFill>
                  <a:schemeClr val="tx1"/>
                </a:solidFill>
                <a:latin typeface="Times New Roman" pitchFamily="18" charset="0"/>
                <a:cs typeface="Times New Roman" pitchFamily="18" charset="0"/>
              </a:rPr>
              <a:t>n</a:t>
            </a:r>
            <a:r>
              <a:rPr lang="en-US" sz="2400" dirty="0" smtClean="0">
                <a:solidFill>
                  <a:schemeClr val="tx1"/>
                </a:solidFill>
                <a:latin typeface="Times New Roman" pitchFamily="18" charset="0"/>
                <a:cs typeface="Times New Roman" pitchFamily="18" charset="0"/>
              </a:rPr>
              <a:t>.</a:t>
            </a:r>
          </a:p>
          <a:p>
            <a:endParaRPr lang="en-US" sz="2400" dirty="0"/>
          </a:p>
        </p:txBody>
      </p:sp>
      <p:sp>
        <p:nvSpPr>
          <p:cNvPr id="3614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1473"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49043" y="3505200"/>
            <a:ext cx="330557" cy="304799"/>
          </a:xfrm>
          <a:prstGeom prst="rect">
            <a:avLst/>
          </a:prstGeom>
          <a:noFill/>
        </p:spPr>
      </p:pic>
      <p:sp>
        <p:nvSpPr>
          <p:cNvPr id="361475" name="Rectangle 3"/>
          <p:cNvSpPr>
            <a:spLocks noChangeArrowheads="1"/>
          </p:cNvSpPr>
          <p:nvPr/>
        </p:nvSpPr>
        <p:spPr bwMode="auto">
          <a:xfrm>
            <a:off x="0" y="1133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Slide Number Placeholder 8"/>
          <p:cNvSpPr>
            <a:spLocks noGrp="1"/>
          </p:cNvSpPr>
          <p:nvPr>
            <p:ph type="sldNum" sz="quarter" idx="10"/>
          </p:nvPr>
        </p:nvSpPr>
        <p:spPr/>
        <p:txBody>
          <a:bodyPr/>
          <a:lstStyle/>
          <a:p>
            <a:fld id="{3214E462-F3AB-4A51-B6A4-7374B3FF3BFA}" type="slidenum">
              <a:rPr lang="en-US" smtClean="0"/>
              <a:pPr/>
              <a:t>7</a:t>
            </a:fld>
            <a:endParaRPr lang="en-US"/>
          </a:p>
        </p:txBody>
      </p:sp>
      <p:cxnSp>
        <p:nvCxnSpPr>
          <p:cNvPr id="8" name="Straight Connector 7"/>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648"/>
    </mc:Choice>
    <mc:Fallback xmlns="">
      <p:transition spd="slow" advTm="196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Suggested Practice for SOL AII.2</a:t>
            </a:r>
            <a:endParaRPr lang="en-US" sz="3200" dirty="0"/>
          </a:p>
        </p:txBody>
      </p:sp>
      <p:sp>
        <p:nvSpPr>
          <p:cNvPr id="3" name="Content Placeholder 2"/>
          <p:cNvSpPr>
            <a:spLocks noGrp="1"/>
          </p:cNvSpPr>
          <p:nvPr>
            <p:ph idx="1"/>
          </p:nvPr>
        </p:nvSpPr>
        <p:spPr>
          <a:xfrm>
            <a:off x="457200" y="1676400"/>
            <a:ext cx="8229600" cy="4525963"/>
          </a:xfrm>
        </p:spPr>
        <p:txBody>
          <a:bodyPr/>
          <a:lstStyle/>
          <a:p>
            <a:pPr marL="0" indent="0">
              <a:buNone/>
            </a:pPr>
            <a:r>
              <a:rPr lang="en-US" sz="2400" dirty="0" smtClean="0"/>
              <a:t>Students need additional practice finding the sum of a geometric series, particularly when the common ratio is negative.</a:t>
            </a:r>
          </a:p>
          <a:p>
            <a:pPr marL="0" indent="0">
              <a:buNone/>
            </a:pPr>
            <a:r>
              <a:rPr lang="en-US" sz="2400" dirty="0" smtClean="0">
                <a:solidFill>
                  <a:schemeClr val="tx1"/>
                </a:solidFill>
              </a:rPr>
              <a:t>Find the sum of the infinite geometric series:</a:t>
            </a:r>
          </a:p>
          <a:p>
            <a:pPr marL="0" indent="0">
              <a:buNone/>
            </a:pPr>
            <a:endParaRPr lang="en-US" sz="2400" dirty="0" smtClean="0">
              <a:solidFill>
                <a:schemeClr val="tx1"/>
              </a:solidFill>
            </a:endParaRPr>
          </a:p>
          <a:p>
            <a:pPr marL="0" indent="0">
              <a:buNone/>
            </a:pPr>
            <a:r>
              <a:rPr lang="en-US" sz="2400" dirty="0" smtClean="0">
                <a:solidFill>
                  <a:schemeClr val="tx1"/>
                </a:solidFill>
              </a:rPr>
              <a:t>a.  </a:t>
            </a: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r>
              <a:rPr lang="en-US" sz="2400" dirty="0" smtClean="0">
                <a:solidFill>
                  <a:schemeClr val="tx1"/>
                </a:solidFill>
              </a:rPr>
              <a:t>b.  </a:t>
            </a:r>
          </a:p>
          <a:p>
            <a:pPr marL="0" indent="0">
              <a:buNone/>
            </a:pPr>
            <a:endParaRPr lang="en-US" sz="2400" dirty="0" smtClean="0"/>
          </a:p>
          <a:p>
            <a:pPr>
              <a:buNone/>
            </a:pPr>
            <a:endParaRPr lang="en-US" dirty="0"/>
          </a:p>
        </p:txBody>
      </p:sp>
      <p:sp>
        <p:nvSpPr>
          <p:cNvPr id="2109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0945"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43000" y="3600450"/>
            <a:ext cx="3267075" cy="742950"/>
          </a:xfrm>
          <a:prstGeom prst="rect">
            <a:avLst/>
          </a:prstGeom>
          <a:noFill/>
        </p:spPr>
      </p:pic>
      <p:sp>
        <p:nvSpPr>
          <p:cNvPr id="210947" name="Rectangle 3"/>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9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0948"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762500" y="3606800"/>
            <a:ext cx="647700" cy="742950"/>
          </a:xfrm>
          <a:prstGeom prst="rect">
            <a:avLst/>
          </a:prstGeom>
          <a:noFill/>
        </p:spPr>
      </p:pic>
      <p:sp>
        <p:nvSpPr>
          <p:cNvPr id="210950" name="Rectangle 6"/>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9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0951"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95400" y="5105400"/>
            <a:ext cx="1362075" cy="1047750"/>
          </a:xfrm>
          <a:prstGeom prst="rect">
            <a:avLst/>
          </a:prstGeom>
          <a:noFill/>
        </p:spPr>
      </p:pic>
      <p:sp>
        <p:nvSpPr>
          <p:cNvPr id="210953" name="Rectangle 9"/>
          <p:cNvSpPr>
            <a:spLocks noChangeArrowheads="1"/>
          </p:cNvSpPr>
          <p:nvPr/>
        </p:nvSpPr>
        <p:spPr bwMode="auto">
          <a:xfrm>
            <a:off x="0" y="1504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9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0954"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200400" y="5289550"/>
            <a:ext cx="361950" cy="742950"/>
          </a:xfrm>
          <a:prstGeom prst="rect">
            <a:avLst/>
          </a:prstGeom>
          <a:noFill/>
        </p:spPr>
      </p:pic>
      <p:sp>
        <p:nvSpPr>
          <p:cNvPr id="210956" name="Rectangle 12"/>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Slide Number Placeholder 18"/>
          <p:cNvSpPr>
            <a:spLocks noGrp="1"/>
          </p:cNvSpPr>
          <p:nvPr>
            <p:ph type="sldNum" sz="quarter" idx="10"/>
          </p:nvPr>
        </p:nvSpPr>
        <p:spPr/>
        <p:txBody>
          <a:bodyPr/>
          <a:lstStyle/>
          <a:p>
            <a:fld id="{3214E462-F3AB-4A51-B6A4-7374B3FF3BFA}" type="slidenum">
              <a:rPr lang="en-US" smtClean="0"/>
              <a:pPr/>
              <a:t>8</a:t>
            </a:fld>
            <a:endParaRPr lang="en-US"/>
          </a:p>
        </p:txBody>
      </p:sp>
      <p:cxnSp>
        <p:nvCxnSpPr>
          <p:cNvPr id="21" name="Straight Connector 20"/>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6305"/>
    </mc:Choice>
    <mc:Fallback xmlns="">
      <p:transition spd="slow" advTm="663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09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0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Complex Numbers</a:t>
            </a:r>
            <a:endParaRPr lang="en-US" sz="3200" dirty="0"/>
          </a:p>
        </p:txBody>
      </p:sp>
      <p:sp>
        <p:nvSpPr>
          <p:cNvPr id="3" name="Content Placeholder 2"/>
          <p:cNvSpPr>
            <a:spLocks noGrp="1"/>
          </p:cNvSpPr>
          <p:nvPr>
            <p:ph idx="1"/>
          </p:nvPr>
        </p:nvSpPr>
        <p:spPr/>
        <p:txBody>
          <a:bodyPr/>
          <a:lstStyle/>
          <a:p>
            <a:pPr>
              <a:buNone/>
            </a:pPr>
            <a:r>
              <a:rPr lang="en-US" sz="2400" dirty="0" smtClean="0">
                <a:solidFill>
                  <a:schemeClr val="tx1"/>
                </a:solidFill>
              </a:rPr>
              <a:t>SOL AII.3	</a:t>
            </a:r>
          </a:p>
          <a:p>
            <a:pPr marL="0">
              <a:spcBef>
                <a:spcPts val="0"/>
              </a:spcBef>
              <a:buNone/>
            </a:pPr>
            <a:r>
              <a:rPr lang="en-US" sz="2400" dirty="0" smtClean="0">
                <a:solidFill>
                  <a:schemeClr val="tx1"/>
                </a:solidFill>
              </a:rPr>
              <a:t>The student will perform </a:t>
            </a:r>
            <a:r>
              <a:rPr lang="en-US" sz="2400" dirty="0" smtClean="0"/>
              <a:t>operations on complex numbers</a:t>
            </a:r>
            <a:r>
              <a:rPr lang="en-US" sz="2400" dirty="0" smtClean="0">
                <a:solidFill>
                  <a:schemeClr val="tx1"/>
                </a:solidFill>
              </a:rPr>
              <a:t>,</a:t>
            </a:r>
          </a:p>
          <a:p>
            <a:pPr marL="0">
              <a:spcBef>
                <a:spcPts val="0"/>
              </a:spcBef>
              <a:buNone/>
            </a:pPr>
            <a:r>
              <a:rPr lang="en-US" sz="2400" dirty="0" smtClean="0">
                <a:solidFill>
                  <a:schemeClr val="tx1"/>
                </a:solidFill>
              </a:rPr>
              <a:t>express the results in simplest form using patterns of the</a:t>
            </a:r>
          </a:p>
          <a:p>
            <a:pPr marL="0">
              <a:spcBef>
                <a:spcPts val="0"/>
              </a:spcBef>
              <a:buNone/>
            </a:pPr>
            <a:r>
              <a:rPr lang="en-US" sz="2400" dirty="0" smtClean="0">
                <a:solidFill>
                  <a:schemeClr val="tx1"/>
                </a:solidFill>
              </a:rPr>
              <a:t>powers of</a:t>
            </a:r>
            <a:r>
              <a:rPr lang="en-US" sz="2400" dirty="0" smtClean="0">
                <a:solidFill>
                  <a:schemeClr val="tx1"/>
                </a:solidFill>
                <a:latin typeface="Times New Roman" pitchFamily="18" charset="0"/>
                <a:cs typeface="Times New Roman" pitchFamily="18" charset="0"/>
              </a:rPr>
              <a:t> </a:t>
            </a:r>
            <a:r>
              <a:rPr lang="en-US" sz="2400" i="1" dirty="0" smtClean="0">
                <a:solidFill>
                  <a:schemeClr val="tx1"/>
                </a:solidFill>
                <a:latin typeface="Times New Roman" pitchFamily="18" charset="0"/>
                <a:cs typeface="Times New Roman" pitchFamily="18" charset="0"/>
              </a:rPr>
              <a:t>i</a:t>
            </a:r>
            <a:r>
              <a:rPr lang="en-US" sz="2400" dirty="0" smtClean="0">
                <a:solidFill>
                  <a:schemeClr val="tx1"/>
                </a:solidFill>
              </a:rPr>
              <a:t>, and </a:t>
            </a:r>
            <a:r>
              <a:rPr lang="en-US" sz="2400" dirty="0" smtClean="0"/>
              <a:t>identify field properties that are valid for the</a:t>
            </a:r>
          </a:p>
          <a:p>
            <a:pPr marL="0">
              <a:spcBef>
                <a:spcPts val="0"/>
              </a:spcBef>
              <a:buNone/>
            </a:pPr>
            <a:r>
              <a:rPr lang="en-US" sz="2400" dirty="0" smtClean="0"/>
              <a:t>complex numbers</a:t>
            </a:r>
            <a:r>
              <a:rPr lang="en-US" sz="2400" dirty="0" smtClean="0">
                <a:solidFill>
                  <a:schemeClr val="tx1"/>
                </a:solidFill>
              </a:rPr>
              <a:t>.</a:t>
            </a:r>
          </a:p>
          <a:p>
            <a:endParaRPr lang="en-US" sz="2400" dirty="0"/>
          </a:p>
        </p:txBody>
      </p:sp>
      <p:sp>
        <p:nvSpPr>
          <p:cNvPr id="5" name="Slide Number Placeholder 4"/>
          <p:cNvSpPr>
            <a:spLocks noGrp="1"/>
          </p:cNvSpPr>
          <p:nvPr>
            <p:ph type="sldNum" sz="quarter" idx="10"/>
          </p:nvPr>
        </p:nvSpPr>
        <p:spPr/>
        <p:txBody>
          <a:bodyPr/>
          <a:lstStyle/>
          <a:p>
            <a:fld id="{3214E462-F3AB-4A51-B6A4-7374B3FF3BFA}" type="slidenum">
              <a:rPr lang="en-US" smtClean="0"/>
              <a:pPr/>
              <a:t>9</a:t>
            </a:fld>
            <a:endParaRPr lang="en-US"/>
          </a:p>
        </p:txBody>
      </p:sp>
      <p:cxnSp>
        <p:nvCxnSpPr>
          <p:cNvPr id="6" name="Straight Connector 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3722"/>
    </mc:Choice>
    <mc:Fallback xmlns="">
      <p:transition spd="slow" advTm="237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0"/>
</p:tagLst>
</file>

<file path=ppt/tags/tag10.xml><?xml version="1.0" encoding="utf-8"?>
<p:tagLst xmlns:a="http://schemas.openxmlformats.org/drawingml/2006/main" xmlns:r="http://schemas.openxmlformats.org/officeDocument/2006/relationships" xmlns:p="http://schemas.openxmlformats.org/presentationml/2006/main">
  <p:tag name="TIMING" val="|12.2|20|12"/>
</p:tagLst>
</file>

<file path=ppt/tags/tag11.xml><?xml version="1.0" encoding="utf-8"?>
<p:tagLst xmlns:a="http://schemas.openxmlformats.org/drawingml/2006/main" xmlns:r="http://schemas.openxmlformats.org/officeDocument/2006/relationships" xmlns:p="http://schemas.openxmlformats.org/presentationml/2006/main">
  <p:tag name="TIMING" val="|12.3"/>
</p:tagLst>
</file>

<file path=ppt/tags/tag12.xml><?xml version="1.0" encoding="utf-8"?>
<p:tagLst xmlns:a="http://schemas.openxmlformats.org/drawingml/2006/main" xmlns:r="http://schemas.openxmlformats.org/officeDocument/2006/relationships" xmlns:p="http://schemas.openxmlformats.org/presentationml/2006/main">
  <p:tag name="TIMING" val="|58"/>
</p:tagLst>
</file>

<file path=ppt/tags/tag13.xml><?xml version="1.0" encoding="utf-8"?>
<p:tagLst xmlns:a="http://schemas.openxmlformats.org/drawingml/2006/main" xmlns:r="http://schemas.openxmlformats.org/officeDocument/2006/relationships" xmlns:p="http://schemas.openxmlformats.org/presentationml/2006/main">
  <p:tag name="TIMING" val="|11.4"/>
</p:tagLst>
</file>

<file path=ppt/tags/tag14.xml><?xml version="1.0" encoding="utf-8"?>
<p:tagLst xmlns:a="http://schemas.openxmlformats.org/drawingml/2006/main" xmlns:r="http://schemas.openxmlformats.org/officeDocument/2006/relationships" xmlns:p="http://schemas.openxmlformats.org/presentationml/2006/main">
  <p:tag name="TIMING" val="|25.6|18.9|7"/>
</p:tagLst>
</file>

<file path=ppt/tags/tag15.xml><?xml version="1.0" encoding="utf-8"?>
<p:tagLst xmlns:a="http://schemas.openxmlformats.org/drawingml/2006/main" xmlns:r="http://schemas.openxmlformats.org/officeDocument/2006/relationships" xmlns:p="http://schemas.openxmlformats.org/presentationml/2006/main">
  <p:tag name="TIMING" val="|24.2"/>
</p:tagLst>
</file>

<file path=ppt/tags/tag16.xml><?xml version="1.0" encoding="utf-8"?>
<p:tagLst xmlns:a="http://schemas.openxmlformats.org/drawingml/2006/main" xmlns:r="http://schemas.openxmlformats.org/officeDocument/2006/relationships" xmlns:p="http://schemas.openxmlformats.org/presentationml/2006/main">
  <p:tag name="TIMING" val="|41.4"/>
</p:tagLst>
</file>

<file path=ppt/tags/tag17.xml><?xml version="1.0" encoding="utf-8"?>
<p:tagLst xmlns:a="http://schemas.openxmlformats.org/drawingml/2006/main" xmlns:r="http://schemas.openxmlformats.org/officeDocument/2006/relationships" xmlns:p="http://schemas.openxmlformats.org/presentationml/2006/main">
  <p:tag name="TIMING" val="|13.8"/>
</p:tagLst>
</file>

<file path=ppt/tags/tag18.xml><?xml version="1.0" encoding="utf-8"?>
<p:tagLst xmlns:a="http://schemas.openxmlformats.org/drawingml/2006/main" xmlns:r="http://schemas.openxmlformats.org/officeDocument/2006/relationships" xmlns:p="http://schemas.openxmlformats.org/presentationml/2006/main">
  <p:tag name="TIMING" val="|17.3|4.7|9.3"/>
</p:tagLst>
</file>

<file path=ppt/tags/tag19.xml><?xml version="1.0" encoding="utf-8"?>
<p:tagLst xmlns:a="http://schemas.openxmlformats.org/drawingml/2006/main" xmlns:r="http://schemas.openxmlformats.org/officeDocument/2006/relationships" xmlns:p="http://schemas.openxmlformats.org/presentationml/2006/main">
  <p:tag name="TIMING" val="|26.5"/>
</p:tagLst>
</file>

<file path=ppt/tags/tag2.xml><?xml version="1.0" encoding="utf-8"?>
<p:tagLst xmlns:a="http://schemas.openxmlformats.org/drawingml/2006/main" xmlns:r="http://schemas.openxmlformats.org/officeDocument/2006/relationships" xmlns:p="http://schemas.openxmlformats.org/presentationml/2006/main">
  <p:tag name="TIMING" val="|32.4"/>
</p:tagLst>
</file>

<file path=ppt/tags/tag20.xml><?xml version="1.0" encoding="utf-8"?>
<p:tagLst xmlns:a="http://schemas.openxmlformats.org/drawingml/2006/main" xmlns:r="http://schemas.openxmlformats.org/officeDocument/2006/relationships" xmlns:p="http://schemas.openxmlformats.org/presentationml/2006/main">
  <p:tag name="TIMING" val="|29.2"/>
</p:tagLst>
</file>

<file path=ppt/tags/tag21.xml><?xml version="1.0" encoding="utf-8"?>
<p:tagLst xmlns:a="http://schemas.openxmlformats.org/drawingml/2006/main" xmlns:r="http://schemas.openxmlformats.org/officeDocument/2006/relationships" xmlns:p="http://schemas.openxmlformats.org/presentationml/2006/main">
  <p:tag name="TIMING" val="|14.7"/>
</p:tagLst>
</file>

<file path=ppt/tags/tag22.xml><?xml version="1.0" encoding="utf-8"?>
<p:tagLst xmlns:a="http://schemas.openxmlformats.org/drawingml/2006/main" xmlns:r="http://schemas.openxmlformats.org/officeDocument/2006/relationships" xmlns:p="http://schemas.openxmlformats.org/presentationml/2006/main">
  <p:tag name="TIMING" val="|16.4"/>
</p:tagLst>
</file>

<file path=ppt/tags/tag23.xml><?xml version="1.0" encoding="utf-8"?>
<p:tagLst xmlns:a="http://schemas.openxmlformats.org/drawingml/2006/main" xmlns:r="http://schemas.openxmlformats.org/officeDocument/2006/relationships" xmlns:p="http://schemas.openxmlformats.org/presentationml/2006/main">
  <p:tag name="TIMING" val="|12.9"/>
</p:tagLst>
</file>

<file path=ppt/tags/tag24.xml><?xml version="1.0" encoding="utf-8"?>
<p:tagLst xmlns:a="http://schemas.openxmlformats.org/drawingml/2006/main" xmlns:r="http://schemas.openxmlformats.org/officeDocument/2006/relationships" xmlns:p="http://schemas.openxmlformats.org/presentationml/2006/main">
  <p:tag name="TIMING" val="|24.1"/>
</p:tagLst>
</file>

<file path=ppt/tags/tag25.xml><?xml version="1.0" encoding="utf-8"?>
<p:tagLst xmlns:a="http://schemas.openxmlformats.org/drawingml/2006/main" xmlns:r="http://schemas.openxmlformats.org/officeDocument/2006/relationships" xmlns:p="http://schemas.openxmlformats.org/presentationml/2006/main">
  <p:tag name="TIMING" val="|21.3"/>
</p:tagLst>
</file>

<file path=ppt/tags/tag26.xml><?xml version="1.0" encoding="utf-8"?>
<p:tagLst xmlns:a="http://schemas.openxmlformats.org/drawingml/2006/main" xmlns:r="http://schemas.openxmlformats.org/officeDocument/2006/relationships" xmlns:p="http://schemas.openxmlformats.org/presentationml/2006/main">
  <p:tag name="TIMING" val="|25.1"/>
</p:tagLst>
</file>

<file path=ppt/tags/tag27.xml><?xml version="1.0" encoding="utf-8"?>
<p:tagLst xmlns:a="http://schemas.openxmlformats.org/drawingml/2006/main" xmlns:r="http://schemas.openxmlformats.org/officeDocument/2006/relationships" xmlns:p="http://schemas.openxmlformats.org/presentationml/2006/main">
  <p:tag name="TIMING" val="|28.5"/>
</p:tagLst>
</file>

<file path=ppt/tags/tag28.xml><?xml version="1.0" encoding="utf-8"?>
<p:tagLst xmlns:a="http://schemas.openxmlformats.org/drawingml/2006/main" xmlns:r="http://schemas.openxmlformats.org/officeDocument/2006/relationships" xmlns:p="http://schemas.openxmlformats.org/presentationml/2006/main">
  <p:tag name="TIMING" val="|12.7"/>
</p:tagLst>
</file>

<file path=ppt/tags/tag29.xml><?xml version="1.0" encoding="utf-8"?>
<p:tagLst xmlns:a="http://schemas.openxmlformats.org/drawingml/2006/main" xmlns:r="http://schemas.openxmlformats.org/officeDocument/2006/relationships" xmlns:p="http://schemas.openxmlformats.org/presentationml/2006/main">
  <p:tag name="TIMING" val="|23.7"/>
</p:tagLst>
</file>

<file path=ppt/tags/tag3.xml><?xml version="1.0" encoding="utf-8"?>
<p:tagLst xmlns:a="http://schemas.openxmlformats.org/drawingml/2006/main" xmlns:r="http://schemas.openxmlformats.org/officeDocument/2006/relationships" xmlns:p="http://schemas.openxmlformats.org/presentationml/2006/main">
  <p:tag name="TIMING" val="|25.1"/>
</p:tagLst>
</file>

<file path=ppt/tags/tag30.xml><?xml version="1.0" encoding="utf-8"?>
<p:tagLst xmlns:a="http://schemas.openxmlformats.org/drawingml/2006/main" xmlns:r="http://schemas.openxmlformats.org/officeDocument/2006/relationships" xmlns:p="http://schemas.openxmlformats.org/presentationml/2006/main">
  <p:tag name="TIMING" val="|33.6"/>
</p:tagLst>
</file>

<file path=ppt/tags/tag31.xml><?xml version="1.0" encoding="utf-8"?>
<p:tagLst xmlns:a="http://schemas.openxmlformats.org/drawingml/2006/main" xmlns:r="http://schemas.openxmlformats.org/officeDocument/2006/relationships" xmlns:p="http://schemas.openxmlformats.org/presentationml/2006/main">
  <p:tag name="TIMING" val="|14.1|4|4.4"/>
</p:tagLst>
</file>

<file path=ppt/tags/tag32.xml><?xml version="1.0" encoding="utf-8"?>
<p:tagLst xmlns:a="http://schemas.openxmlformats.org/drawingml/2006/main" xmlns:r="http://schemas.openxmlformats.org/officeDocument/2006/relationships" xmlns:p="http://schemas.openxmlformats.org/presentationml/2006/main">
  <p:tag name="TIMING" val="|17.9|4.4|9.3"/>
</p:tagLst>
</file>

<file path=ppt/tags/tag33.xml><?xml version="1.0" encoding="utf-8"?>
<p:tagLst xmlns:a="http://schemas.openxmlformats.org/drawingml/2006/main" xmlns:r="http://schemas.openxmlformats.org/officeDocument/2006/relationships" xmlns:p="http://schemas.openxmlformats.org/presentationml/2006/main">
  <p:tag name="TIMING" val="|36.7"/>
</p:tagLst>
</file>

<file path=ppt/tags/tag34.xml><?xml version="1.0" encoding="utf-8"?>
<p:tagLst xmlns:a="http://schemas.openxmlformats.org/drawingml/2006/main" xmlns:r="http://schemas.openxmlformats.org/officeDocument/2006/relationships" xmlns:p="http://schemas.openxmlformats.org/presentationml/2006/main">
  <p:tag name="TIMING" val="|34.3"/>
</p:tagLst>
</file>

<file path=ppt/tags/tag35.xml><?xml version="1.0" encoding="utf-8"?>
<p:tagLst xmlns:a="http://schemas.openxmlformats.org/drawingml/2006/main" xmlns:r="http://schemas.openxmlformats.org/officeDocument/2006/relationships" xmlns:p="http://schemas.openxmlformats.org/presentationml/2006/main">
  <p:tag name="TIMING" val="|25"/>
</p:tagLst>
</file>

<file path=ppt/tags/tag4.xml><?xml version="1.0" encoding="utf-8"?>
<p:tagLst xmlns:a="http://schemas.openxmlformats.org/drawingml/2006/main" xmlns:r="http://schemas.openxmlformats.org/officeDocument/2006/relationships" xmlns:p="http://schemas.openxmlformats.org/presentationml/2006/main">
  <p:tag name="TIMING" val="|29.6"/>
</p:tagLst>
</file>

<file path=ppt/tags/tag5.xml><?xml version="1.0" encoding="utf-8"?>
<p:tagLst xmlns:a="http://schemas.openxmlformats.org/drawingml/2006/main" xmlns:r="http://schemas.openxmlformats.org/officeDocument/2006/relationships" xmlns:p="http://schemas.openxmlformats.org/presentationml/2006/main">
  <p:tag name="TIMING" val="|57.9"/>
</p:tagLst>
</file>

<file path=ppt/tags/tag6.xml><?xml version="1.0" encoding="utf-8"?>
<p:tagLst xmlns:a="http://schemas.openxmlformats.org/drawingml/2006/main" xmlns:r="http://schemas.openxmlformats.org/officeDocument/2006/relationships" xmlns:p="http://schemas.openxmlformats.org/presentationml/2006/main">
  <p:tag name="TIMING" val="|28.9"/>
</p:tagLst>
</file>

<file path=ppt/tags/tag7.xml><?xml version="1.0" encoding="utf-8"?>
<p:tagLst xmlns:a="http://schemas.openxmlformats.org/drawingml/2006/main" xmlns:r="http://schemas.openxmlformats.org/officeDocument/2006/relationships" xmlns:p="http://schemas.openxmlformats.org/presentationml/2006/main">
  <p:tag name="TIMING" val="|6.3"/>
</p:tagLst>
</file>

<file path=ppt/tags/tag8.xml><?xml version="1.0" encoding="utf-8"?>
<p:tagLst xmlns:a="http://schemas.openxmlformats.org/drawingml/2006/main" xmlns:r="http://schemas.openxmlformats.org/officeDocument/2006/relationships" xmlns:p="http://schemas.openxmlformats.org/presentationml/2006/main">
  <p:tag name="TIMING" val="|39.3"/>
</p:tagLst>
</file>

<file path=ppt/tags/tag9.xml><?xml version="1.0" encoding="utf-8"?>
<p:tagLst xmlns:a="http://schemas.openxmlformats.org/drawingml/2006/main" xmlns:r="http://schemas.openxmlformats.org/officeDocument/2006/relationships" xmlns:p="http://schemas.openxmlformats.org/presentationml/2006/main">
  <p:tag name="TIMING" val="|24.6|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5490</Words>
  <Application>Microsoft Office PowerPoint</Application>
  <PresentationFormat>On-screen Show (4:3)</PresentationFormat>
  <Paragraphs>757</Paragraphs>
  <Slides>49</Slides>
  <Notes>49</Notes>
  <HiddenSlides>0</HiddenSlides>
  <MMClips>49</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Equation</vt:lpstr>
      <vt:lpstr>PowerPoint Presentation</vt:lpstr>
      <vt:lpstr>Operations on Rational Expressions and Factoring Polynomial Expressions</vt:lpstr>
      <vt:lpstr>Suggested Practice for SOL AII.1a</vt:lpstr>
      <vt:lpstr>Suggested Practice for SOL AII.1a</vt:lpstr>
      <vt:lpstr>Suggested Practice for SOL AII.1b</vt:lpstr>
      <vt:lpstr>Suggested Practice for SOL AII.1c</vt:lpstr>
      <vt:lpstr>Finding the Sum of a  Geometric Series</vt:lpstr>
      <vt:lpstr>Suggested Practice for SOL AII.2</vt:lpstr>
      <vt:lpstr>Complex Numbers</vt:lpstr>
      <vt:lpstr>Suggested Practice for SOL AII.3</vt:lpstr>
      <vt:lpstr>Suggested Practice for SOL AII.3</vt:lpstr>
      <vt:lpstr>Suggested Practice for SOL AII.3 </vt:lpstr>
      <vt:lpstr>Solving Equations</vt:lpstr>
      <vt:lpstr>Absolute Value Equations Suggested Practice for SOL AII.4a</vt:lpstr>
      <vt:lpstr>Suggested Practice for SOL AII.4a</vt:lpstr>
      <vt:lpstr>Suggested Practice for SOL AII.4a</vt:lpstr>
      <vt:lpstr>Quadratic Equations Suggested Practice for SOL AII.4b</vt:lpstr>
      <vt:lpstr>Equations Containing Rational Expressions Suggested Practice for SOL AII.4c</vt:lpstr>
      <vt:lpstr>Determining Solutions for a System of Equations</vt:lpstr>
      <vt:lpstr>Suggested Practice for SOL AII.5</vt:lpstr>
      <vt:lpstr>Shapes of Functions</vt:lpstr>
      <vt:lpstr>Suggested Practice for SOL AII.6</vt:lpstr>
      <vt:lpstr>Analyzing Functions</vt:lpstr>
      <vt:lpstr>Suggested Practice for SOL AII.7a</vt:lpstr>
      <vt:lpstr>Suggested Practice for SOL AII.7a</vt:lpstr>
      <vt:lpstr>Suggested Practice for SOL AII.7b</vt:lpstr>
      <vt:lpstr>Suggested Practice for SOL AII.7b</vt:lpstr>
      <vt:lpstr>Suggested Practice for SOL AII.7c</vt:lpstr>
      <vt:lpstr>Suggested Practice for SOL AII.7c</vt:lpstr>
      <vt:lpstr>Suggested Practice for SOL AII.7d</vt:lpstr>
      <vt:lpstr>Suggested Practice for SOL AII.7d</vt:lpstr>
      <vt:lpstr>Suggested Practice for SOL AII.7e</vt:lpstr>
      <vt:lpstr>Suggested Practice for SOL AII.7f</vt:lpstr>
      <vt:lpstr>Suggested Practice for SOL AII.7f</vt:lpstr>
      <vt:lpstr>Suggested Practice for SOL AII.7g</vt:lpstr>
      <vt:lpstr>Suggested Practice for SOL AII.7h</vt:lpstr>
      <vt:lpstr>Relationships among the Zeros, Solutions,  x-Intercepts, and Factors of a Function</vt:lpstr>
      <vt:lpstr>Suggested Practice for SOL AII.8</vt:lpstr>
      <vt:lpstr>Making Predictions with Curves of Best Fit</vt:lpstr>
      <vt:lpstr>Suggested Practice for SOL AII.9</vt:lpstr>
      <vt:lpstr>Solving Problems Involving Variation</vt:lpstr>
      <vt:lpstr>Suggested Practice for SOL AII.10</vt:lpstr>
      <vt:lpstr>Suggested Practice for SOL AII.10</vt:lpstr>
      <vt:lpstr>Applying Properties of a Normal Distribution to Solve Problems</vt:lpstr>
      <vt:lpstr>Suggested Practice for SOL AII.11</vt:lpstr>
      <vt:lpstr>Suggested Practice for SOL AII.11</vt:lpstr>
      <vt:lpstr>Suggested Practice for SOL AII.11</vt:lpstr>
      <vt:lpstr>Practice Items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2015-05-17T13:58:46Z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